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notesMasterIdLst>
    <p:notesMasterId r:id="rId67"/>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 id="312" r:id="rId59"/>
    <p:sldId id="313" r:id="rId60"/>
    <p:sldId id="314" r:id="rId61"/>
    <p:sldId id="315" r:id="rId62"/>
    <p:sldId id="316" r:id="rId63"/>
    <p:sldId id="317" r:id="rId64"/>
    <p:sldId id="318" r:id="rId65"/>
    <p:sldId id="319" r:id="rId66"/>
  </p:sldIdLst>
  <p:sldSz cx="12192000" cy="6858000"/>
  <p:notesSz cx="7559675" cy="106918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71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theme" Target="theme/them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de-DE"/>
  <c:roundedCorners val="0"/>
  <c:style val="2"/>
  <c:chart>
    <c:autoTitleDeleted val="1"/>
    <c:plotArea>
      <c:layout/>
      <c:barChart>
        <c:barDir val="col"/>
        <c:grouping val="percentStacked"/>
        <c:varyColors val="0"/>
        <c:ser>
          <c:idx val="0"/>
          <c:order val="0"/>
          <c:tx>
            <c:strRef>
              <c:f>label 0</c:f>
              <c:strCache>
                <c:ptCount val="1"/>
                <c:pt idx="0">
                  <c:v>Overshoot</c:v>
                </c:pt>
              </c:strCache>
            </c:strRef>
          </c:tx>
          <c:spPr>
            <a:solidFill>
              <a:srgbClr val="008C4F"/>
            </a:solidFill>
            <a:ln>
              <a:noFill/>
            </a:ln>
          </c:spPr>
          <c:invertIfNegative val="0"/>
          <c:dLbls>
            <c:spPr>
              <a:noFill/>
              <a:ln>
                <a:noFill/>
              </a:ln>
              <a:effectLst/>
            </c:spPr>
            <c:txPr>
              <a:bodyPr/>
              <a:lstStyle/>
              <a:p>
                <a:pPr>
                  <a:defRPr sz="1000" b="0" strike="noStrike" spc="-1">
                    <a:solidFill>
                      <a:srgbClr val="000000"/>
                    </a:solidFill>
                    <a:latin typeface="DejaVu Sans"/>
                    <a:ea typeface="DejaVu Sans"/>
                  </a:defRPr>
                </a:pPr>
                <a:endParaRPr lang="de-DE"/>
              </a:p>
            </c:txPr>
            <c:dLblPos val="ctr"/>
            <c:showLegendKey val="0"/>
            <c:showVal val="0"/>
            <c:showCatName val="0"/>
            <c:showSerName val="0"/>
            <c:showPercent val="0"/>
            <c:showBubbleSize val="1"/>
            <c:separator> </c:separator>
            <c:showLeaderLines val="0"/>
            <c:extLst>
              <c:ext xmlns:c15="http://schemas.microsoft.com/office/drawing/2012/chart" uri="{CE6537A1-D6FC-4f65-9D91-7224C49458BB}">
                <c15:showLeaderLines val="0"/>
              </c:ext>
            </c:extLst>
          </c:dLbls>
          <c:cat>
            <c:strRef>
              <c:f>categories</c:f>
              <c:strCache>
                <c:ptCount val="52"/>
                <c:pt idx="0">
                  <c:v>1970</c:v>
                </c:pt>
                <c:pt idx="1">
                  <c:v>1971</c:v>
                </c:pt>
                <c:pt idx="2">
                  <c:v>1972</c:v>
                </c:pt>
                <c:pt idx="3">
                  <c:v>1973</c:v>
                </c:pt>
                <c:pt idx="4">
                  <c:v>1974</c:v>
                </c:pt>
                <c:pt idx="5">
                  <c:v>1975</c:v>
                </c:pt>
                <c:pt idx="6">
                  <c:v>1976</c:v>
                </c:pt>
                <c:pt idx="7">
                  <c:v>1977</c:v>
                </c:pt>
                <c:pt idx="8">
                  <c:v>1978</c:v>
                </c:pt>
                <c:pt idx="9">
                  <c:v>1979</c:v>
                </c:pt>
                <c:pt idx="10">
                  <c:v>1980</c:v>
                </c:pt>
                <c:pt idx="11">
                  <c:v>1981</c:v>
                </c:pt>
                <c:pt idx="12">
                  <c:v>1982</c:v>
                </c:pt>
                <c:pt idx="13">
                  <c:v>1983</c:v>
                </c:pt>
                <c:pt idx="14">
                  <c:v>1984</c:v>
                </c:pt>
                <c:pt idx="15">
                  <c:v>1985</c:v>
                </c:pt>
                <c:pt idx="16">
                  <c:v>1986</c:v>
                </c:pt>
                <c:pt idx="17">
                  <c:v>1987</c:v>
                </c:pt>
                <c:pt idx="18">
                  <c:v>1988</c:v>
                </c:pt>
                <c:pt idx="19">
                  <c:v>1989</c:v>
                </c:pt>
                <c:pt idx="20">
                  <c:v>1990</c:v>
                </c:pt>
                <c:pt idx="21">
                  <c:v>1991</c:v>
                </c:pt>
                <c:pt idx="22">
                  <c:v>1992</c:v>
                </c:pt>
                <c:pt idx="23">
                  <c:v>1993</c:v>
                </c:pt>
                <c:pt idx="24">
                  <c:v>1994</c:v>
                </c:pt>
                <c:pt idx="25">
                  <c:v>1995</c:v>
                </c:pt>
                <c:pt idx="26">
                  <c:v>1996</c:v>
                </c:pt>
                <c:pt idx="27">
                  <c:v>1997</c:v>
                </c:pt>
                <c:pt idx="28">
                  <c:v>1998</c:v>
                </c:pt>
                <c:pt idx="29">
                  <c:v>1999</c:v>
                </c:pt>
                <c:pt idx="30">
                  <c:v>2000</c:v>
                </c:pt>
                <c:pt idx="31">
                  <c:v>2001</c:v>
                </c:pt>
                <c:pt idx="32">
                  <c:v>2002</c:v>
                </c:pt>
                <c:pt idx="33">
                  <c:v>2003</c:v>
                </c:pt>
                <c:pt idx="34">
                  <c:v>2004</c:v>
                </c:pt>
                <c:pt idx="35">
                  <c:v>2005</c:v>
                </c:pt>
                <c:pt idx="36">
                  <c:v>2006</c:v>
                </c:pt>
                <c:pt idx="37">
                  <c:v>2007</c:v>
                </c:pt>
                <c:pt idx="38">
                  <c:v>2008</c:v>
                </c:pt>
                <c:pt idx="39">
                  <c:v>2009</c:v>
                </c:pt>
                <c:pt idx="40">
                  <c:v>2010</c:v>
                </c:pt>
                <c:pt idx="41">
                  <c:v>2011</c:v>
                </c:pt>
                <c:pt idx="42">
                  <c:v>2012</c:v>
                </c:pt>
                <c:pt idx="43">
                  <c:v>2013</c:v>
                </c:pt>
                <c:pt idx="44">
                  <c:v>2014</c:v>
                </c:pt>
                <c:pt idx="45">
                  <c:v>2015</c:v>
                </c:pt>
                <c:pt idx="46">
                  <c:v>2016</c:v>
                </c:pt>
                <c:pt idx="47">
                  <c:v>2017</c:v>
                </c:pt>
                <c:pt idx="48">
                  <c:v>2018</c:v>
                </c:pt>
                <c:pt idx="49">
                  <c:v>2019</c:v>
                </c:pt>
                <c:pt idx="50">
                  <c:v>2020</c:v>
                </c:pt>
                <c:pt idx="51">
                  <c:v>2021</c:v>
                </c:pt>
              </c:strCache>
            </c:strRef>
          </c:cat>
          <c:val>
            <c:numRef>
              <c:f>0</c:f>
              <c:numCache>
                <c:formatCode>General</c:formatCode>
                <c:ptCount val="52"/>
                <c:pt idx="0">
                  <c:v>11.9</c:v>
                </c:pt>
                <c:pt idx="1">
                  <c:v>11.6</c:v>
                </c:pt>
                <c:pt idx="2">
                  <c:v>11.4</c:v>
                </c:pt>
                <c:pt idx="3">
                  <c:v>10.8</c:v>
                </c:pt>
                <c:pt idx="4">
                  <c:v>10.9</c:v>
                </c:pt>
                <c:pt idx="5">
                  <c:v>11</c:v>
                </c:pt>
                <c:pt idx="6">
                  <c:v>10.5</c:v>
                </c:pt>
                <c:pt idx="7">
                  <c:v>10.3</c:v>
                </c:pt>
                <c:pt idx="8">
                  <c:v>10.199999999999999</c:v>
                </c:pt>
                <c:pt idx="9">
                  <c:v>9.9</c:v>
                </c:pt>
                <c:pt idx="10">
                  <c:v>10.1</c:v>
                </c:pt>
                <c:pt idx="11">
                  <c:v>10.25</c:v>
                </c:pt>
                <c:pt idx="12">
                  <c:v>10.5</c:v>
                </c:pt>
                <c:pt idx="13">
                  <c:v>10.4</c:v>
                </c:pt>
                <c:pt idx="14">
                  <c:v>10.199999999999999</c:v>
                </c:pt>
                <c:pt idx="15">
                  <c:v>10.1</c:v>
                </c:pt>
                <c:pt idx="16">
                  <c:v>9.9</c:v>
                </c:pt>
                <c:pt idx="17">
                  <c:v>9.6999999999999993</c:v>
                </c:pt>
                <c:pt idx="18">
                  <c:v>9.4499999999999993</c:v>
                </c:pt>
                <c:pt idx="19">
                  <c:v>9.3000000000000007</c:v>
                </c:pt>
                <c:pt idx="20">
                  <c:v>9.25</c:v>
                </c:pt>
                <c:pt idx="21">
                  <c:v>9.1999999999999993</c:v>
                </c:pt>
                <c:pt idx="22">
                  <c:v>9.32</c:v>
                </c:pt>
                <c:pt idx="23">
                  <c:v>9.3000000000000007</c:v>
                </c:pt>
                <c:pt idx="24">
                  <c:v>9.25</c:v>
                </c:pt>
                <c:pt idx="25">
                  <c:v>9.0500000000000007</c:v>
                </c:pt>
                <c:pt idx="26">
                  <c:v>9</c:v>
                </c:pt>
                <c:pt idx="27">
                  <c:v>8.9</c:v>
                </c:pt>
                <c:pt idx="28">
                  <c:v>8.9</c:v>
                </c:pt>
                <c:pt idx="29">
                  <c:v>8.9</c:v>
                </c:pt>
                <c:pt idx="30">
                  <c:v>8.6999999999999993</c:v>
                </c:pt>
                <c:pt idx="31">
                  <c:v>8.6</c:v>
                </c:pt>
                <c:pt idx="32">
                  <c:v>8.5</c:v>
                </c:pt>
                <c:pt idx="33">
                  <c:v>8.1999999999999993</c:v>
                </c:pt>
                <c:pt idx="34">
                  <c:v>7.95</c:v>
                </c:pt>
                <c:pt idx="35">
                  <c:v>7.7</c:v>
                </c:pt>
                <c:pt idx="36">
                  <c:v>7.5</c:v>
                </c:pt>
                <c:pt idx="37">
                  <c:v>7.2</c:v>
                </c:pt>
                <c:pt idx="38">
                  <c:v>7.25</c:v>
                </c:pt>
                <c:pt idx="39">
                  <c:v>7.4</c:v>
                </c:pt>
                <c:pt idx="40">
                  <c:v>7.1</c:v>
                </c:pt>
                <c:pt idx="41">
                  <c:v>7</c:v>
                </c:pt>
                <c:pt idx="42">
                  <c:v>7</c:v>
                </c:pt>
                <c:pt idx="43">
                  <c:v>6.95</c:v>
                </c:pt>
                <c:pt idx="44">
                  <c:v>6.95</c:v>
                </c:pt>
                <c:pt idx="45">
                  <c:v>7</c:v>
                </c:pt>
                <c:pt idx="46">
                  <c:v>7.05</c:v>
                </c:pt>
                <c:pt idx="47">
                  <c:v>6.9</c:v>
                </c:pt>
                <c:pt idx="48">
                  <c:v>6.7</c:v>
                </c:pt>
                <c:pt idx="49">
                  <c:v>6.71</c:v>
                </c:pt>
                <c:pt idx="50">
                  <c:v>7.7</c:v>
                </c:pt>
                <c:pt idx="51">
                  <c:v>6.9</c:v>
                </c:pt>
              </c:numCache>
            </c:numRef>
          </c:val>
          <c:extLst>
            <c:ext xmlns:c16="http://schemas.microsoft.com/office/drawing/2014/chart" uri="{C3380CC4-5D6E-409C-BE32-E72D297353CC}">
              <c16:uniqueId val="{00000000-B11D-4491-B2D3-8D779DA4A39B}"/>
            </c:ext>
          </c:extLst>
        </c:ser>
        <c:ser>
          <c:idx val="1"/>
          <c:order val="1"/>
          <c:tx>
            <c:strRef>
              <c:f>label 1</c:f>
              <c:strCache>
                <c:ptCount val="1"/>
                <c:pt idx="0">
                  <c:v>Months Left</c:v>
                </c:pt>
              </c:strCache>
            </c:strRef>
          </c:tx>
          <c:spPr>
            <a:solidFill>
              <a:srgbClr val="FF420E"/>
            </a:solidFill>
            <a:ln>
              <a:noFill/>
            </a:ln>
          </c:spPr>
          <c:invertIfNegative val="0"/>
          <c:dLbls>
            <c:spPr>
              <a:noFill/>
              <a:ln>
                <a:noFill/>
              </a:ln>
              <a:effectLst/>
            </c:spPr>
            <c:txPr>
              <a:bodyPr/>
              <a:lstStyle/>
              <a:p>
                <a:pPr>
                  <a:defRPr sz="1000" b="0" strike="noStrike" spc="-1">
                    <a:solidFill>
                      <a:srgbClr val="000000"/>
                    </a:solidFill>
                    <a:latin typeface="DejaVu Sans"/>
                    <a:ea typeface="DejaVu Sans"/>
                  </a:defRPr>
                </a:pPr>
                <a:endParaRPr lang="de-DE"/>
              </a:p>
            </c:txPr>
            <c:dLblPos val="ctr"/>
            <c:showLegendKey val="0"/>
            <c:showVal val="0"/>
            <c:showCatName val="0"/>
            <c:showSerName val="0"/>
            <c:showPercent val="0"/>
            <c:showBubbleSize val="1"/>
            <c:separator> </c:separator>
            <c:showLeaderLines val="0"/>
            <c:extLst>
              <c:ext xmlns:c15="http://schemas.microsoft.com/office/drawing/2012/chart" uri="{CE6537A1-D6FC-4f65-9D91-7224C49458BB}">
                <c15:showLeaderLines val="0"/>
              </c:ext>
            </c:extLst>
          </c:dLbls>
          <c:cat>
            <c:strRef>
              <c:f>categories</c:f>
              <c:strCache>
                <c:ptCount val="52"/>
                <c:pt idx="0">
                  <c:v>1970</c:v>
                </c:pt>
                <c:pt idx="1">
                  <c:v>1971</c:v>
                </c:pt>
                <c:pt idx="2">
                  <c:v>1972</c:v>
                </c:pt>
                <c:pt idx="3">
                  <c:v>1973</c:v>
                </c:pt>
                <c:pt idx="4">
                  <c:v>1974</c:v>
                </c:pt>
                <c:pt idx="5">
                  <c:v>1975</c:v>
                </c:pt>
                <c:pt idx="6">
                  <c:v>1976</c:v>
                </c:pt>
                <c:pt idx="7">
                  <c:v>1977</c:v>
                </c:pt>
                <c:pt idx="8">
                  <c:v>1978</c:v>
                </c:pt>
                <c:pt idx="9">
                  <c:v>1979</c:v>
                </c:pt>
                <c:pt idx="10">
                  <c:v>1980</c:v>
                </c:pt>
                <c:pt idx="11">
                  <c:v>1981</c:v>
                </c:pt>
                <c:pt idx="12">
                  <c:v>1982</c:v>
                </c:pt>
                <c:pt idx="13">
                  <c:v>1983</c:v>
                </c:pt>
                <c:pt idx="14">
                  <c:v>1984</c:v>
                </c:pt>
                <c:pt idx="15">
                  <c:v>1985</c:v>
                </c:pt>
                <c:pt idx="16">
                  <c:v>1986</c:v>
                </c:pt>
                <c:pt idx="17">
                  <c:v>1987</c:v>
                </c:pt>
                <c:pt idx="18">
                  <c:v>1988</c:v>
                </c:pt>
                <c:pt idx="19">
                  <c:v>1989</c:v>
                </c:pt>
                <c:pt idx="20">
                  <c:v>1990</c:v>
                </c:pt>
                <c:pt idx="21">
                  <c:v>1991</c:v>
                </c:pt>
                <c:pt idx="22">
                  <c:v>1992</c:v>
                </c:pt>
                <c:pt idx="23">
                  <c:v>1993</c:v>
                </c:pt>
                <c:pt idx="24">
                  <c:v>1994</c:v>
                </c:pt>
                <c:pt idx="25">
                  <c:v>1995</c:v>
                </c:pt>
                <c:pt idx="26">
                  <c:v>1996</c:v>
                </c:pt>
                <c:pt idx="27">
                  <c:v>1997</c:v>
                </c:pt>
                <c:pt idx="28">
                  <c:v>1998</c:v>
                </c:pt>
                <c:pt idx="29">
                  <c:v>1999</c:v>
                </c:pt>
                <c:pt idx="30">
                  <c:v>2000</c:v>
                </c:pt>
                <c:pt idx="31">
                  <c:v>2001</c:v>
                </c:pt>
                <c:pt idx="32">
                  <c:v>2002</c:v>
                </c:pt>
                <c:pt idx="33">
                  <c:v>2003</c:v>
                </c:pt>
                <c:pt idx="34">
                  <c:v>2004</c:v>
                </c:pt>
                <c:pt idx="35">
                  <c:v>2005</c:v>
                </c:pt>
                <c:pt idx="36">
                  <c:v>2006</c:v>
                </c:pt>
                <c:pt idx="37">
                  <c:v>2007</c:v>
                </c:pt>
                <c:pt idx="38">
                  <c:v>2008</c:v>
                </c:pt>
                <c:pt idx="39">
                  <c:v>2009</c:v>
                </c:pt>
                <c:pt idx="40">
                  <c:v>2010</c:v>
                </c:pt>
                <c:pt idx="41">
                  <c:v>2011</c:v>
                </c:pt>
                <c:pt idx="42">
                  <c:v>2012</c:v>
                </c:pt>
                <c:pt idx="43">
                  <c:v>2013</c:v>
                </c:pt>
                <c:pt idx="44">
                  <c:v>2014</c:v>
                </c:pt>
                <c:pt idx="45">
                  <c:v>2015</c:v>
                </c:pt>
                <c:pt idx="46">
                  <c:v>2016</c:v>
                </c:pt>
                <c:pt idx="47">
                  <c:v>2017</c:v>
                </c:pt>
                <c:pt idx="48">
                  <c:v>2018</c:v>
                </c:pt>
                <c:pt idx="49">
                  <c:v>2019</c:v>
                </c:pt>
                <c:pt idx="50">
                  <c:v>2020</c:v>
                </c:pt>
                <c:pt idx="51">
                  <c:v>2021</c:v>
                </c:pt>
              </c:strCache>
            </c:strRef>
          </c:cat>
          <c:val>
            <c:numRef>
              <c:f>1</c:f>
              <c:numCache>
                <c:formatCode>General</c:formatCode>
                <c:ptCount val="52"/>
                <c:pt idx="0">
                  <c:v>0.1</c:v>
                </c:pt>
                <c:pt idx="1">
                  <c:v>0.4</c:v>
                </c:pt>
                <c:pt idx="2">
                  <c:v>0.6</c:v>
                </c:pt>
                <c:pt idx="3">
                  <c:v>1.2</c:v>
                </c:pt>
                <c:pt idx="4">
                  <c:v>1.1000000000000001</c:v>
                </c:pt>
                <c:pt idx="5">
                  <c:v>1</c:v>
                </c:pt>
                <c:pt idx="6">
                  <c:v>1.5</c:v>
                </c:pt>
                <c:pt idx="7">
                  <c:v>1.7</c:v>
                </c:pt>
                <c:pt idx="8">
                  <c:v>1.8</c:v>
                </c:pt>
                <c:pt idx="9">
                  <c:v>2.1</c:v>
                </c:pt>
                <c:pt idx="10">
                  <c:v>1.9</c:v>
                </c:pt>
                <c:pt idx="11">
                  <c:v>1.75</c:v>
                </c:pt>
                <c:pt idx="12">
                  <c:v>1.5</c:v>
                </c:pt>
                <c:pt idx="13">
                  <c:v>1.6</c:v>
                </c:pt>
                <c:pt idx="14">
                  <c:v>1.8</c:v>
                </c:pt>
                <c:pt idx="15">
                  <c:v>1.9</c:v>
                </c:pt>
                <c:pt idx="16">
                  <c:v>2.1</c:v>
                </c:pt>
                <c:pt idx="17">
                  <c:v>2.2999999999999998</c:v>
                </c:pt>
                <c:pt idx="18">
                  <c:v>2.5499999999999998</c:v>
                </c:pt>
                <c:pt idx="19">
                  <c:v>2.7</c:v>
                </c:pt>
                <c:pt idx="20">
                  <c:v>2.75</c:v>
                </c:pt>
                <c:pt idx="21">
                  <c:v>2.8</c:v>
                </c:pt>
                <c:pt idx="22">
                  <c:v>2.68</c:v>
                </c:pt>
                <c:pt idx="23">
                  <c:v>2.7</c:v>
                </c:pt>
                <c:pt idx="24">
                  <c:v>2.75</c:v>
                </c:pt>
                <c:pt idx="25">
                  <c:v>2.95</c:v>
                </c:pt>
                <c:pt idx="26">
                  <c:v>3</c:v>
                </c:pt>
                <c:pt idx="27">
                  <c:v>3.1</c:v>
                </c:pt>
                <c:pt idx="28">
                  <c:v>3.1</c:v>
                </c:pt>
                <c:pt idx="29">
                  <c:v>3.1</c:v>
                </c:pt>
                <c:pt idx="30">
                  <c:v>3.3</c:v>
                </c:pt>
                <c:pt idx="31">
                  <c:v>3.4</c:v>
                </c:pt>
                <c:pt idx="32">
                  <c:v>3.5</c:v>
                </c:pt>
                <c:pt idx="33">
                  <c:v>3.8</c:v>
                </c:pt>
                <c:pt idx="34">
                  <c:v>4.05</c:v>
                </c:pt>
                <c:pt idx="35">
                  <c:v>4.3</c:v>
                </c:pt>
                <c:pt idx="36">
                  <c:v>4.5</c:v>
                </c:pt>
                <c:pt idx="37">
                  <c:v>4.8</c:v>
                </c:pt>
                <c:pt idx="38">
                  <c:v>4.75</c:v>
                </c:pt>
                <c:pt idx="39">
                  <c:v>4.5999999999999996</c:v>
                </c:pt>
                <c:pt idx="40">
                  <c:v>4.9000000000000004</c:v>
                </c:pt>
                <c:pt idx="41">
                  <c:v>5</c:v>
                </c:pt>
                <c:pt idx="42">
                  <c:v>5</c:v>
                </c:pt>
                <c:pt idx="43">
                  <c:v>5.05</c:v>
                </c:pt>
                <c:pt idx="44">
                  <c:v>5.05</c:v>
                </c:pt>
                <c:pt idx="45">
                  <c:v>5</c:v>
                </c:pt>
                <c:pt idx="46">
                  <c:v>4.95</c:v>
                </c:pt>
                <c:pt idx="47">
                  <c:v>5.0999999999999996</c:v>
                </c:pt>
                <c:pt idx="48">
                  <c:v>5.3</c:v>
                </c:pt>
                <c:pt idx="49">
                  <c:v>5.29</c:v>
                </c:pt>
                <c:pt idx="50">
                  <c:v>4.3</c:v>
                </c:pt>
                <c:pt idx="51">
                  <c:v>5.0999999999999996</c:v>
                </c:pt>
              </c:numCache>
            </c:numRef>
          </c:val>
          <c:extLst>
            <c:ext xmlns:c16="http://schemas.microsoft.com/office/drawing/2014/chart" uri="{C3380CC4-5D6E-409C-BE32-E72D297353CC}">
              <c16:uniqueId val="{00000001-B11D-4491-B2D3-8D779DA4A39B}"/>
            </c:ext>
          </c:extLst>
        </c:ser>
        <c:dLbls>
          <c:showLegendKey val="0"/>
          <c:showVal val="0"/>
          <c:showCatName val="0"/>
          <c:showSerName val="0"/>
          <c:showPercent val="0"/>
          <c:showBubbleSize val="0"/>
        </c:dLbls>
        <c:gapWidth val="100"/>
        <c:overlap val="100"/>
        <c:axId val="89149614"/>
        <c:axId val="63897508"/>
      </c:barChart>
      <c:catAx>
        <c:axId val="89149614"/>
        <c:scaling>
          <c:orientation val="minMax"/>
        </c:scaling>
        <c:delete val="0"/>
        <c:axPos val="b"/>
        <c:title>
          <c:tx>
            <c:rich>
              <a:bodyPr rot="0"/>
              <a:lstStyle/>
              <a:p>
                <a:pPr>
                  <a:defRPr sz="900" b="0" strike="noStrike" spc="-1">
                    <a:solidFill>
                      <a:srgbClr val="000000"/>
                    </a:solidFill>
                    <a:latin typeface="DejaVu Sans"/>
                    <a:ea typeface="DejaVu Sans"/>
                  </a:defRPr>
                </a:pPr>
                <a:r>
                  <a:rPr lang="en-US" sz="900" b="0" strike="noStrike" spc="-1">
                    <a:solidFill>
                      <a:srgbClr val="000000"/>
                    </a:solidFill>
                    <a:latin typeface="DejaVu Sans"/>
                    <a:ea typeface="DejaVu Sans"/>
                  </a:rPr>
                  <a:t>(Planet's Biocapacity / Humanity's Ecological Footprint) x 365 = Earth Overshoot Day</a:t>
                </a:r>
              </a:p>
            </c:rich>
          </c:tx>
          <c:overlay val="0"/>
          <c:spPr>
            <a:noFill/>
            <a:ln>
              <a:noFill/>
            </a:ln>
          </c:spPr>
        </c:title>
        <c:numFmt formatCode="General" sourceLinked="1"/>
        <c:majorTickMark val="out"/>
        <c:minorTickMark val="none"/>
        <c:tickLblPos val="nextTo"/>
        <c:spPr>
          <a:ln w="9360">
            <a:solidFill>
              <a:srgbClr val="B3B3B3"/>
            </a:solidFill>
            <a:round/>
          </a:ln>
        </c:spPr>
        <c:txPr>
          <a:bodyPr/>
          <a:lstStyle/>
          <a:p>
            <a:pPr>
              <a:defRPr sz="1000" b="0" strike="noStrike" spc="-1">
                <a:solidFill>
                  <a:srgbClr val="000000"/>
                </a:solidFill>
                <a:latin typeface="DejaVu Sans"/>
                <a:ea typeface="DejaVu Sans"/>
              </a:defRPr>
            </a:pPr>
            <a:endParaRPr lang="de-DE"/>
          </a:p>
        </c:txPr>
        <c:crossAx val="63897508"/>
        <c:crosses val="autoZero"/>
        <c:auto val="1"/>
        <c:lblAlgn val="ctr"/>
        <c:lblOffset val="100"/>
        <c:noMultiLvlLbl val="0"/>
      </c:catAx>
      <c:valAx>
        <c:axId val="63897508"/>
        <c:scaling>
          <c:orientation val="minMax"/>
          <c:max val="1"/>
          <c:min val="0"/>
        </c:scaling>
        <c:delete val="1"/>
        <c:axPos val="l"/>
        <c:numFmt formatCode="[$-409]0%" sourceLinked="0"/>
        <c:majorTickMark val="out"/>
        <c:minorTickMark val="none"/>
        <c:tickLblPos val="nextTo"/>
        <c:crossAx val="89149614"/>
        <c:crosses val="autoZero"/>
        <c:crossBetween val="between"/>
      </c:valAx>
      <c:spPr>
        <a:noFill/>
        <a:ln>
          <a:solidFill>
            <a:srgbClr val="B3B3B3"/>
          </a:solidFill>
        </a:ln>
      </c:spPr>
    </c:plotArea>
    <c:plotVisOnly val="1"/>
    <c:dispBlanksAs val="gap"/>
    <c:showDLblsOverMax val="1"/>
  </c:chart>
  <c:spPr>
    <a:noFill/>
    <a:ln w="9360">
      <a:noFill/>
    </a:ln>
  </c:spPr>
</c:chartSpace>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png>
</file>

<file path=ppt/media/image20.png>
</file>

<file path=ppt/media/image21.jpeg>
</file>

<file path=ppt/media/image22.jpeg>
</file>

<file path=ppt/media/image23.jpeg>
</file>

<file path=ppt/media/image24.jpeg>
</file>

<file path=ppt/media/image25.png>
</file>

<file path=ppt/media/image26.pn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2" name="PlaceHolder 1"/>
          <p:cNvSpPr>
            <a:spLocks noGrp="1" noRot="1" noChangeAspect="1"/>
          </p:cNvSpPr>
          <p:nvPr>
            <p:ph type="sldImg"/>
          </p:nvPr>
        </p:nvSpPr>
        <p:spPr>
          <a:xfrm>
            <a:off x="216000" y="812520"/>
            <a:ext cx="7127280" cy="4008960"/>
          </a:xfrm>
          <a:prstGeom prst="rect">
            <a:avLst/>
          </a:prstGeom>
        </p:spPr>
        <p:txBody>
          <a:bodyPr lIns="0" tIns="0" rIns="0" bIns="0" anchor="ctr">
            <a:noAutofit/>
          </a:bodyPr>
          <a:lstStyle/>
          <a:p>
            <a:pPr algn="ctr"/>
            <a:r>
              <a:rPr lang="en-US" sz="4400" b="0" strike="noStrike" spc="-1">
                <a:latin typeface="Arial"/>
              </a:rPr>
              <a:t>Click to move the slide</a:t>
            </a:r>
          </a:p>
        </p:txBody>
      </p:sp>
      <p:sp>
        <p:nvSpPr>
          <p:cNvPr id="93" name="PlaceHolder 2"/>
          <p:cNvSpPr>
            <a:spLocks noGrp="1"/>
          </p:cNvSpPr>
          <p:nvPr>
            <p:ph type="body"/>
          </p:nvPr>
        </p:nvSpPr>
        <p:spPr>
          <a:xfrm>
            <a:off x="756000" y="5078520"/>
            <a:ext cx="6047640" cy="4811040"/>
          </a:xfrm>
          <a:prstGeom prst="rect">
            <a:avLst/>
          </a:prstGeom>
        </p:spPr>
        <p:txBody>
          <a:bodyPr lIns="0" tIns="0" rIns="0" bIns="0">
            <a:noAutofit/>
          </a:bodyPr>
          <a:lstStyle/>
          <a:p>
            <a:r>
              <a:rPr lang="en-US" sz="2000" b="0" strike="noStrike" spc="-1">
                <a:latin typeface="Arial"/>
              </a:rPr>
              <a:t>Click to edit the notes format</a:t>
            </a:r>
          </a:p>
        </p:txBody>
      </p:sp>
      <p:sp>
        <p:nvSpPr>
          <p:cNvPr id="94" name="PlaceHolder 3"/>
          <p:cNvSpPr>
            <a:spLocks noGrp="1"/>
          </p:cNvSpPr>
          <p:nvPr>
            <p:ph type="hdr"/>
          </p:nvPr>
        </p:nvSpPr>
        <p:spPr>
          <a:xfrm>
            <a:off x="0" y="0"/>
            <a:ext cx="3280680" cy="534240"/>
          </a:xfrm>
          <a:prstGeom prst="rect">
            <a:avLst/>
          </a:prstGeom>
        </p:spPr>
        <p:txBody>
          <a:bodyPr lIns="0" tIns="0" rIns="0" bIns="0">
            <a:noAutofit/>
          </a:bodyPr>
          <a:lstStyle/>
          <a:p>
            <a:r>
              <a:rPr lang="en-US" sz="1400" b="0" strike="noStrike" spc="-1">
                <a:latin typeface="Times New Roman"/>
              </a:rPr>
              <a:t>&lt;header&gt;</a:t>
            </a:r>
          </a:p>
        </p:txBody>
      </p:sp>
      <p:sp>
        <p:nvSpPr>
          <p:cNvPr id="95" name="PlaceHolder 4"/>
          <p:cNvSpPr>
            <a:spLocks noGrp="1"/>
          </p:cNvSpPr>
          <p:nvPr>
            <p:ph type="dt"/>
          </p:nvPr>
        </p:nvSpPr>
        <p:spPr>
          <a:xfrm>
            <a:off x="4278960" y="0"/>
            <a:ext cx="3280680" cy="534240"/>
          </a:xfrm>
          <a:prstGeom prst="rect">
            <a:avLst/>
          </a:prstGeom>
        </p:spPr>
        <p:txBody>
          <a:bodyPr lIns="0" tIns="0" rIns="0" bIns="0">
            <a:noAutofit/>
          </a:bodyPr>
          <a:lstStyle/>
          <a:p>
            <a:pPr algn="r"/>
            <a:r>
              <a:rPr lang="en-US" sz="1400" b="0" strike="noStrike" spc="-1">
                <a:latin typeface="Times New Roman"/>
              </a:rPr>
              <a:t>&lt;date/time&gt;</a:t>
            </a:r>
          </a:p>
        </p:txBody>
      </p:sp>
      <p:sp>
        <p:nvSpPr>
          <p:cNvPr id="96" name="PlaceHolder 5"/>
          <p:cNvSpPr>
            <a:spLocks noGrp="1"/>
          </p:cNvSpPr>
          <p:nvPr>
            <p:ph type="ftr"/>
          </p:nvPr>
        </p:nvSpPr>
        <p:spPr>
          <a:xfrm>
            <a:off x="0" y="10157400"/>
            <a:ext cx="3280680" cy="534240"/>
          </a:xfrm>
          <a:prstGeom prst="rect">
            <a:avLst/>
          </a:prstGeom>
        </p:spPr>
        <p:txBody>
          <a:bodyPr lIns="0" tIns="0" rIns="0" bIns="0" anchor="b">
            <a:noAutofit/>
          </a:bodyPr>
          <a:lstStyle/>
          <a:p>
            <a:r>
              <a:rPr lang="en-US" sz="1400" b="0" strike="noStrike" spc="-1">
                <a:latin typeface="Times New Roman"/>
              </a:rPr>
              <a:t>&lt;footer&gt;</a:t>
            </a:r>
          </a:p>
        </p:txBody>
      </p:sp>
      <p:sp>
        <p:nvSpPr>
          <p:cNvPr id="97" name="PlaceHolder 6"/>
          <p:cNvSpPr>
            <a:spLocks noGrp="1"/>
          </p:cNvSpPr>
          <p:nvPr>
            <p:ph type="sldNum"/>
          </p:nvPr>
        </p:nvSpPr>
        <p:spPr>
          <a:xfrm>
            <a:off x="4278960" y="10157400"/>
            <a:ext cx="3280680" cy="534240"/>
          </a:xfrm>
          <a:prstGeom prst="rect">
            <a:avLst/>
          </a:prstGeom>
        </p:spPr>
        <p:txBody>
          <a:bodyPr lIns="0" tIns="0" rIns="0" bIns="0" anchor="b">
            <a:noAutofit/>
          </a:bodyPr>
          <a:lstStyle/>
          <a:p>
            <a:pPr algn="r"/>
            <a:fld id="{11B644A3-4C94-49E2-BF9E-7021DECAC061}" type="slidenum">
              <a:rPr lang="en-US" sz="1400" b="0" strike="noStrike" spc="-1">
                <a:latin typeface="Times New Roman"/>
              </a:rPr>
              <a:t>‹Nr.›</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 name="PlaceHolder 1"/>
          <p:cNvSpPr>
            <a:spLocks noGrp="1" noRot="1" noChangeAspect="1"/>
          </p:cNvSpPr>
          <p:nvPr>
            <p:ph type="sldImg"/>
          </p:nvPr>
        </p:nvSpPr>
        <p:spPr>
          <a:xfrm>
            <a:off x="217440" y="812880"/>
            <a:ext cx="7118280" cy="4002120"/>
          </a:xfrm>
          <a:prstGeom prst="rect">
            <a:avLst/>
          </a:prstGeom>
        </p:spPr>
      </p:sp>
      <p:sp>
        <p:nvSpPr>
          <p:cNvPr id="392" name="PlaceHolder 2"/>
          <p:cNvSpPr>
            <a:spLocks noGrp="1"/>
          </p:cNvSpPr>
          <p:nvPr>
            <p:ph type="body"/>
          </p:nvPr>
        </p:nvSpPr>
        <p:spPr>
          <a:xfrm>
            <a:off x="756000" y="5078520"/>
            <a:ext cx="6041160" cy="4804560"/>
          </a:xfrm>
          <a:prstGeom prst="rect">
            <a:avLst/>
          </a:prstGeom>
        </p:spPr>
        <p:txBody>
          <a:bodyPr lIns="0" tIns="0" rIns="0" bIns="0">
            <a:noAutofit/>
          </a:bodyPr>
          <a:lstStyle/>
          <a:p>
            <a:endParaRPr lang="en-US" sz="2000" b="0" strike="noStrike" spc="-1">
              <a:latin typeface="Arial"/>
            </a:endParaRPr>
          </a:p>
        </p:txBody>
      </p:sp>
      <p:sp>
        <p:nvSpPr>
          <p:cNvPr id="393" name="CustomShape 3"/>
          <p:cNvSpPr/>
          <p:nvPr/>
        </p:nvSpPr>
        <p:spPr>
          <a:xfrm>
            <a:off x="4278960" y="10157400"/>
            <a:ext cx="3274200" cy="52776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noAutofit/>
          </a:bodyPr>
          <a:lstStyle/>
          <a:p>
            <a:pPr algn="r">
              <a:lnSpc>
                <a:spcPct val="100000"/>
              </a:lnSpc>
            </a:pPr>
            <a:fld id="{F9D1E566-E2DE-44F3-A8DB-9C6D243CB8D5}" type="slidenum">
              <a:rPr lang="en-US" sz="1400" b="0" strike="noStrike" spc="-1">
                <a:solidFill>
                  <a:srgbClr val="000000"/>
                </a:solidFill>
                <a:latin typeface="Times New Roman"/>
                <a:ea typeface="+mn-ea"/>
              </a:rPr>
              <a:t>57</a:t>
            </a:fld>
            <a:endParaRPr lang="en-US" sz="1400" b="0" strike="noStrike" spc="-1">
              <a:latin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32"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US" sz="3200" b="0" strike="noStrike" spc="-1">
              <a:latin typeface="Arial"/>
            </a:endParaRPr>
          </a:p>
        </p:txBody>
      </p:sp>
      <p:sp>
        <p:nvSpPr>
          <p:cNvPr id="33"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3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latin typeface="Arial"/>
            </a:endParaRPr>
          </a:p>
        </p:txBody>
      </p:sp>
      <p:sp>
        <p:nvSpPr>
          <p:cNvPr id="36"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latin typeface="Arial"/>
            </a:endParaRPr>
          </a:p>
        </p:txBody>
      </p:sp>
      <p:sp>
        <p:nvSpPr>
          <p:cNvPr id="37"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3200" b="0" strike="noStrike" spc="-1">
              <a:latin typeface="Arial"/>
            </a:endParaRPr>
          </a:p>
        </p:txBody>
      </p:sp>
      <p:sp>
        <p:nvSpPr>
          <p:cNvPr id="38"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40"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US" sz="3200" b="0" strike="noStrike" spc="-1">
              <a:latin typeface="Arial"/>
            </a:endParaRPr>
          </a:p>
        </p:txBody>
      </p:sp>
      <p:sp>
        <p:nvSpPr>
          <p:cNvPr id="41"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US" sz="3200" b="0" strike="noStrike" spc="-1">
              <a:latin typeface="Arial"/>
            </a:endParaRPr>
          </a:p>
        </p:txBody>
      </p:sp>
      <p:sp>
        <p:nvSpPr>
          <p:cNvPr id="42"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US" sz="3200" b="0" strike="noStrike" spc="-1">
              <a:latin typeface="Arial"/>
            </a:endParaRPr>
          </a:p>
        </p:txBody>
      </p:sp>
      <p:sp>
        <p:nvSpPr>
          <p:cNvPr id="43"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US" sz="3200" b="0" strike="noStrike" spc="-1">
              <a:latin typeface="Arial"/>
            </a:endParaRPr>
          </a:p>
        </p:txBody>
      </p:sp>
      <p:sp>
        <p:nvSpPr>
          <p:cNvPr id="44"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US" sz="3200" b="0" strike="noStrike" spc="-1">
              <a:latin typeface="Arial"/>
            </a:endParaRPr>
          </a:p>
        </p:txBody>
      </p:sp>
      <p:sp>
        <p:nvSpPr>
          <p:cNvPr id="45"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57"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59"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61"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3200" b="0" strike="noStrike" spc="-1">
              <a:latin typeface="Arial"/>
            </a:endParaRPr>
          </a:p>
        </p:txBody>
      </p:sp>
      <p:sp>
        <p:nvSpPr>
          <p:cNvPr id="62"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66"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latin typeface="Arial"/>
            </a:endParaRPr>
          </a:p>
        </p:txBody>
      </p:sp>
      <p:sp>
        <p:nvSpPr>
          <p:cNvPr id="67"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3200" b="0" strike="noStrike" spc="-1">
              <a:latin typeface="Arial"/>
            </a:endParaRPr>
          </a:p>
        </p:txBody>
      </p:sp>
      <p:sp>
        <p:nvSpPr>
          <p:cNvPr id="68"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11"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70"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3200" b="0" strike="noStrike" spc="-1">
              <a:latin typeface="Arial"/>
            </a:endParaRPr>
          </a:p>
        </p:txBody>
      </p:sp>
      <p:sp>
        <p:nvSpPr>
          <p:cNvPr id="7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latin typeface="Arial"/>
            </a:endParaRPr>
          </a:p>
        </p:txBody>
      </p:sp>
      <p:sp>
        <p:nvSpPr>
          <p:cNvPr id="72"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74"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latin typeface="Arial"/>
            </a:endParaRPr>
          </a:p>
        </p:txBody>
      </p:sp>
      <p:sp>
        <p:nvSpPr>
          <p:cNvPr id="7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latin typeface="Arial"/>
            </a:endParaRPr>
          </a:p>
        </p:txBody>
      </p:sp>
      <p:sp>
        <p:nvSpPr>
          <p:cNvPr id="76"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78"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US" sz="3200" b="0" strike="noStrike" spc="-1">
              <a:latin typeface="Arial"/>
            </a:endParaRPr>
          </a:p>
        </p:txBody>
      </p:sp>
      <p:sp>
        <p:nvSpPr>
          <p:cNvPr id="79"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8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latin typeface="Arial"/>
            </a:endParaRPr>
          </a:p>
        </p:txBody>
      </p:sp>
      <p:sp>
        <p:nvSpPr>
          <p:cNvPr id="8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latin typeface="Arial"/>
            </a:endParaRPr>
          </a:p>
        </p:txBody>
      </p:sp>
      <p:sp>
        <p:nvSpPr>
          <p:cNvPr id="83"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3200" b="0" strike="noStrike" spc="-1">
              <a:latin typeface="Arial"/>
            </a:endParaRPr>
          </a:p>
        </p:txBody>
      </p:sp>
      <p:sp>
        <p:nvSpPr>
          <p:cNvPr id="84"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86"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US" sz="3200" b="0" strike="noStrike" spc="-1">
              <a:latin typeface="Arial"/>
            </a:endParaRPr>
          </a:p>
        </p:txBody>
      </p:sp>
      <p:sp>
        <p:nvSpPr>
          <p:cNvPr id="87"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US" sz="3200" b="0" strike="noStrike" spc="-1">
              <a:latin typeface="Arial"/>
            </a:endParaRPr>
          </a:p>
        </p:txBody>
      </p:sp>
      <p:sp>
        <p:nvSpPr>
          <p:cNvPr id="88"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US" sz="3200" b="0" strike="noStrike" spc="-1">
              <a:latin typeface="Arial"/>
            </a:endParaRPr>
          </a:p>
        </p:txBody>
      </p:sp>
      <p:sp>
        <p:nvSpPr>
          <p:cNvPr id="89"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US" sz="3200" b="0" strike="noStrike" spc="-1">
              <a:latin typeface="Arial"/>
            </a:endParaRPr>
          </a:p>
        </p:txBody>
      </p:sp>
      <p:sp>
        <p:nvSpPr>
          <p:cNvPr id="90"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US" sz="3200" b="0" strike="noStrike" spc="-1">
              <a:latin typeface="Arial"/>
            </a:endParaRPr>
          </a:p>
        </p:txBody>
      </p:sp>
      <p:sp>
        <p:nvSpPr>
          <p:cNvPr id="91"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13"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15"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3200" b="0" strike="noStrike" spc="-1">
              <a:latin typeface="Arial"/>
            </a:endParaRPr>
          </a:p>
        </p:txBody>
      </p:sp>
      <p:sp>
        <p:nvSpPr>
          <p:cNvPr id="16"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latin typeface="Arial"/>
            </a:endParaRPr>
          </a:p>
        </p:txBody>
      </p:sp>
      <p:sp>
        <p:nvSpPr>
          <p:cNvPr id="21"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3200" b="0" strike="noStrike" spc="-1">
              <a:latin typeface="Arial"/>
            </a:endParaRPr>
          </a:p>
        </p:txBody>
      </p:sp>
      <p:sp>
        <p:nvSpPr>
          <p:cNvPr id="22"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24"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3200" b="0" strike="noStrike" spc="-1">
              <a:latin typeface="Arial"/>
            </a:endParaRPr>
          </a:p>
        </p:txBody>
      </p:sp>
      <p:sp>
        <p:nvSpPr>
          <p:cNvPr id="2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latin typeface="Arial"/>
            </a:endParaRPr>
          </a:p>
        </p:txBody>
      </p:sp>
      <p:sp>
        <p:nvSpPr>
          <p:cNvPr id="26"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US" sz="4400" b="0" strike="noStrike" spc="-1">
              <a:latin typeface="Arial"/>
            </a:endParaRPr>
          </a:p>
        </p:txBody>
      </p:sp>
      <p:sp>
        <p:nvSpPr>
          <p:cNvPr id="2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latin typeface="Arial"/>
            </a:endParaRPr>
          </a:p>
        </p:txBody>
      </p:sp>
      <p:sp>
        <p:nvSpPr>
          <p:cNvPr id="2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latin typeface="Arial"/>
            </a:endParaRPr>
          </a:p>
        </p:txBody>
      </p:sp>
      <p:sp>
        <p:nvSpPr>
          <p:cNvPr id="30"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2.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 name="CustomShape 1"/>
          <p:cNvSpPr/>
          <p:nvPr/>
        </p:nvSpPr>
        <p:spPr>
          <a:xfrm>
            <a:off x="11444760" y="0"/>
            <a:ext cx="738360" cy="6847200"/>
          </a:xfrm>
          <a:prstGeom prst="rect">
            <a:avLst/>
          </a:prstGeom>
          <a:solidFill>
            <a:srgbClr val="000000">
              <a:alpha val="10000"/>
            </a:srgbClr>
          </a:solidFill>
          <a:ln>
            <a:noFill/>
          </a:ln>
        </p:spPr>
        <p:style>
          <a:lnRef idx="0">
            <a:scrgbClr r="0" g="0" b="0"/>
          </a:lnRef>
          <a:fillRef idx="0">
            <a:scrgbClr r="0" g="0" b="0"/>
          </a:fillRef>
          <a:effectRef idx="0">
            <a:scrgbClr r="0" g="0" b="0"/>
          </a:effectRef>
          <a:fontRef idx="minor"/>
        </p:style>
      </p:sp>
      <p:sp>
        <p:nvSpPr>
          <p:cNvPr id="11" name="CustomShape 2"/>
          <p:cNvSpPr/>
          <p:nvPr/>
        </p:nvSpPr>
        <p:spPr>
          <a:xfrm>
            <a:off x="11438640" y="6453360"/>
            <a:ext cx="75528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fld id="{887E08E0-5F38-4763-9909-72A6C09C90F2}" type="slidenum">
              <a:rPr lang="en-US" sz="1800" b="0" strike="noStrike" spc="-1">
                <a:solidFill>
                  <a:srgbClr val="808080"/>
                </a:solidFill>
                <a:latin typeface="Arial"/>
                <a:ea typeface="DejaVu Sans"/>
              </a:rPr>
              <a:t>‹Nr.›</a:t>
            </a:fld>
            <a:endParaRPr lang="en-US" sz="1800" b="0" strike="noStrike" spc="-1">
              <a:latin typeface="Arial"/>
            </a:endParaRPr>
          </a:p>
        </p:txBody>
      </p:sp>
      <p:sp>
        <p:nvSpPr>
          <p:cNvPr id="2" name="CustomShape 3"/>
          <p:cNvSpPr/>
          <p:nvPr/>
        </p:nvSpPr>
        <p:spPr>
          <a:xfrm>
            <a:off x="912240" y="1268280"/>
            <a:ext cx="9205200" cy="358560"/>
          </a:xfrm>
          <a:prstGeom prst="rect">
            <a:avLst/>
          </a:prstGeom>
          <a:noFill/>
          <a:ln>
            <a:noFill/>
          </a:ln>
        </p:spPr>
        <p:style>
          <a:lnRef idx="0">
            <a:scrgbClr r="0" g="0" b="0"/>
          </a:lnRef>
          <a:fillRef idx="0">
            <a:scrgbClr r="0" g="0" b="0"/>
          </a:fillRef>
          <a:effectRef idx="0">
            <a:scrgbClr r="0" g="0" b="0"/>
          </a:effectRef>
          <a:fontRef idx="minor"/>
        </p:style>
      </p:sp>
      <p:pic>
        <p:nvPicPr>
          <p:cNvPr id="3" name="Picture 19" descr="Logo_TUC_de_RGB"/>
          <p:cNvPicPr/>
          <p:nvPr/>
        </p:nvPicPr>
        <p:blipFill>
          <a:blip r:embed="rId14"/>
          <a:stretch/>
        </p:blipFill>
        <p:spPr>
          <a:xfrm>
            <a:off x="0" y="0"/>
            <a:ext cx="3049200" cy="559080"/>
          </a:xfrm>
          <a:prstGeom prst="rect">
            <a:avLst/>
          </a:prstGeom>
          <a:ln>
            <a:noFill/>
          </a:ln>
        </p:spPr>
      </p:pic>
      <p:pic>
        <p:nvPicPr>
          <p:cNvPr id="4" name="Grafik 2"/>
          <p:cNvPicPr/>
          <p:nvPr/>
        </p:nvPicPr>
        <p:blipFill>
          <a:blip r:embed="rId15"/>
          <a:stretch/>
        </p:blipFill>
        <p:spPr>
          <a:xfrm>
            <a:off x="7430400" y="134640"/>
            <a:ext cx="3695040" cy="511200"/>
          </a:xfrm>
          <a:prstGeom prst="rect">
            <a:avLst/>
          </a:prstGeom>
          <a:ln>
            <a:noFill/>
          </a:ln>
        </p:spPr>
      </p:pic>
      <p:sp>
        <p:nvSpPr>
          <p:cNvPr id="5" name="CustomShape 4"/>
          <p:cNvSpPr/>
          <p:nvPr/>
        </p:nvSpPr>
        <p:spPr>
          <a:xfrm>
            <a:off x="912240" y="1268280"/>
            <a:ext cx="9205200" cy="358560"/>
          </a:xfrm>
          <a:prstGeom prst="rect">
            <a:avLst/>
          </a:prstGeom>
          <a:noFill/>
          <a:ln>
            <a:noFill/>
          </a:ln>
        </p:spPr>
        <p:style>
          <a:lnRef idx="0">
            <a:scrgbClr r="0" g="0" b="0"/>
          </a:lnRef>
          <a:fillRef idx="0">
            <a:scrgbClr r="0" g="0" b="0"/>
          </a:fillRef>
          <a:effectRef idx="0">
            <a:scrgbClr r="0" g="0" b="0"/>
          </a:effectRef>
          <a:fontRef idx="minor"/>
        </p:style>
      </p:sp>
      <p:sp>
        <p:nvSpPr>
          <p:cNvPr id="6" name="CustomShape 5"/>
          <p:cNvSpPr/>
          <p:nvPr/>
        </p:nvSpPr>
        <p:spPr>
          <a:xfrm>
            <a:off x="11444760" y="0"/>
            <a:ext cx="738360" cy="6847200"/>
          </a:xfrm>
          <a:prstGeom prst="rect">
            <a:avLst/>
          </a:prstGeom>
          <a:solidFill>
            <a:srgbClr val="000000">
              <a:alpha val="10000"/>
            </a:srgbClr>
          </a:solidFill>
          <a:ln>
            <a:noFill/>
          </a:ln>
        </p:spPr>
        <p:style>
          <a:lnRef idx="0">
            <a:scrgbClr r="0" g="0" b="0"/>
          </a:lnRef>
          <a:fillRef idx="0">
            <a:scrgbClr r="0" g="0" b="0"/>
          </a:fillRef>
          <a:effectRef idx="0">
            <a:scrgbClr r="0" g="0" b="0"/>
          </a:effectRef>
          <a:fontRef idx="minor"/>
        </p:style>
      </p:sp>
      <p:sp>
        <p:nvSpPr>
          <p:cNvPr id="7" name="CustomShape 6"/>
          <p:cNvSpPr/>
          <p:nvPr/>
        </p:nvSpPr>
        <p:spPr>
          <a:xfrm>
            <a:off x="0" y="6642720"/>
            <a:ext cx="12181320" cy="211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n-US" sz="800" b="0" strike="noStrike" spc="-1">
                <a:solidFill>
                  <a:srgbClr val="A6A6A6"/>
                </a:solidFill>
                <a:latin typeface="DejaVu Sans"/>
                <a:ea typeface="DejaVu Sans"/>
              </a:rPr>
              <a:t>The Limits to Growth – TU Clausthal</a:t>
            </a:r>
            <a:endParaRPr lang="en-US" sz="800" b="0" strike="noStrike" spc="-1">
              <a:latin typeface="Arial"/>
            </a:endParaRPr>
          </a:p>
        </p:txBody>
      </p:sp>
      <p:sp>
        <p:nvSpPr>
          <p:cNvPr id="8" name="PlaceHolder 7"/>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US" sz="4400" b="0" strike="noStrike" spc="-1">
                <a:latin typeface="Arial"/>
              </a:rPr>
              <a:t>Click to edit the title text format</a:t>
            </a:r>
          </a:p>
        </p:txBody>
      </p:sp>
      <p:sp>
        <p:nvSpPr>
          <p:cNvPr id="9" name="PlaceHolder 8"/>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6" name="CustomShape 1"/>
          <p:cNvSpPr/>
          <p:nvPr/>
        </p:nvSpPr>
        <p:spPr>
          <a:xfrm>
            <a:off x="11444760" y="0"/>
            <a:ext cx="738360" cy="6847200"/>
          </a:xfrm>
          <a:prstGeom prst="rect">
            <a:avLst/>
          </a:prstGeom>
          <a:solidFill>
            <a:srgbClr val="000000">
              <a:alpha val="10000"/>
            </a:srgbClr>
          </a:solidFill>
          <a:ln>
            <a:noFill/>
          </a:ln>
        </p:spPr>
        <p:style>
          <a:lnRef idx="0">
            <a:scrgbClr r="0" g="0" b="0"/>
          </a:lnRef>
          <a:fillRef idx="0">
            <a:scrgbClr r="0" g="0" b="0"/>
          </a:fillRef>
          <a:effectRef idx="0">
            <a:scrgbClr r="0" g="0" b="0"/>
          </a:effectRef>
          <a:fontRef idx="minor"/>
        </p:style>
      </p:sp>
      <p:sp>
        <p:nvSpPr>
          <p:cNvPr id="47" name="CustomShape 2"/>
          <p:cNvSpPr/>
          <p:nvPr/>
        </p:nvSpPr>
        <p:spPr>
          <a:xfrm>
            <a:off x="11438640" y="6453360"/>
            <a:ext cx="75528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fld id="{1FF4EADF-C712-4BDF-B645-7067D50B0470}" type="slidenum">
              <a:rPr lang="en-US" sz="1800" b="0" strike="noStrike" spc="-1">
                <a:solidFill>
                  <a:srgbClr val="808080"/>
                </a:solidFill>
                <a:latin typeface="Arial"/>
                <a:ea typeface="DejaVu Sans"/>
              </a:rPr>
              <a:t>‹Nr.›</a:t>
            </a:fld>
            <a:endParaRPr lang="en-US" sz="1800" b="0" strike="noStrike" spc="-1">
              <a:latin typeface="Arial"/>
            </a:endParaRPr>
          </a:p>
        </p:txBody>
      </p:sp>
      <p:sp>
        <p:nvSpPr>
          <p:cNvPr id="48" name="CustomShape 3"/>
          <p:cNvSpPr/>
          <p:nvPr/>
        </p:nvSpPr>
        <p:spPr>
          <a:xfrm>
            <a:off x="912240" y="1268280"/>
            <a:ext cx="9205200" cy="358560"/>
          </a:xfrm>
          <a:prstGeom prst="rect">
            <a:avLst/>
          </a:prstGeom>
          <a:noFill/>
          <a:ln>
            <a:noFill/>
          </a:ln>
        </p:spPr>
        <p:style>
          <a:lnRef idx="0">
            <a:scrgbClr r="0" g="0" b="0"/>
          </a:lnRef>
          <a:fillRef idx="0">
            <a:scrgbClr r="0" g="0" b="0"/>
          </a:fillRef>
          <a:effectRef idx="0">
            <a:scrgbClr r="0" g="0" b="0"/>
          </a:effectRef>
          <a:fontRef idx="minor"/>
        </p:style>
      </p:sp>
      <p:pic>
        <p:nvPicPr>
          <p:cNvPr id="49" name="Picture 19" descr="Logo_TUC_de_RGB"/>
          <p:cNvPicPr/>
          <p:nvPr/>
        </p:nvPicPr>
        <p:blipFill>
          <a:blip r:embed="rId14"/>
          <a:stretch/>
        </p:blipFill>
        <p:spPr>
          <a:xfrm>
            <a:off x="0" y="0"/>
            <a:ext cx="3049200" cy="559080"/>
          </a:xfrm>
          <a:prstGeom prst="rect">
            <a:avLst/>
          </a:prstGeom>
          <a:ln>
            <a:noFill/>
          </a:ln>
        </p:spPr>
      </p:pic>
      <p:pic>
        <p:nvPicPr>
          <p:cNvPr id="50" name="Grafik 2"/>
          <p:cNvPicPr/>
          <p:nvPr/>
        </p:nvPicPr>
        <p:blipFill>
          <a:blip r:embed="rId15"/>
          <a:stretch/>
        </p:blipFill>
        <p:spPr>
          <a:xfrm>
            <a:off x="7430400" y="134640"/>
            <a:ext cx="3695040" cy="511200"/>
          </a:xfrm>
          <a:prstGeom prst="rect">
            <a:avLst/>
          </a:prstGeom>
          <a:ln>
            <a:noFill/>
          </a:ln>
        </p:spPr>
      </p:pic>
      <p:sp>
        <p:nvSpPr>
          <p:cNvPr id="51" name="CustomShape 4"/>
          <p:cNvSpPr/>
          <p:nvPr/>
        </p:nvSpPr>
        <p:spPr>
          <a:xfrm>
            <a:off x="11444760" y="0"/>
            <a:ext cx="738360" cy="6847200"/>
          </a:xfrm>
          <a:prstGeom prst="rect">
            <a:avLst/>
          </a:prstGeom>
          <a:solidFill>
            <a:srgbClr val="000000">
              <a:alpha val="10000"/>
            </a:srgbClr>
          </a:solidFill>
          <a:ln>
            <a:noFill/>
          </a:ln>
        </p:spPr>
        <p:style>
          <a:lnRef idx="0">
            <a:scrgbClr r="0" g="0" b="0"/>
          </a:lnRef>
          <a:fillRef idx="0">
            <a:scrgbClr r="0" g="0" b="0"/>
          </a:fillRef>
          <a:effectRef idx="0">
            <a:scrgbClr r="0" g="0" b="0"/>
          </a:effectRef>
          <a:fontRef idx="minor"/>
        </p:style>
      </p:sp>
      <p:sp>
        <p:nvSpPr>
          <p:cNvPr id="52" name="CustomShape 5"/>
          <p:cNvSpPr/>
          <p:nvPr/>
        </p:nvSpPr>
        <p:spPr>
          <a:xfrm>
            <a:off x="11438640" y="6453360"/>
            <a:ext cx="75528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fld id="{86F4A62D-5D95-433E-9DBA-6AA4FC4B2CD2}" type="slidenum">
              <a:rPr lang="en-US" sz="1800" b="0" strike="noStrike" spc="-1">
                <a:solidFill>
                  <a:srgbClr val="808080"/>
                </a:solidFill>
                <a:latin typeface="Arial"/>
                <a:ea typeface="DejaVu Sans"/>
              </a:rPr>
              <a:t>‹Nr.›</a:t>
            </a:fld>
            <a:endParaRPr lang="en-US" sz="1800" b="0" strike="noStrike" spc="-1">
              <a:latin typeface="Arial"/>
            </a:endParaRPr>
          </a:p>
        </p:txBody>
      </p:sp>
      <p:sp>
        <p:nvSpPr>
          <p:cNvPr id="53" name="CustomShape 6"/>
          <p:cNvSpPr/>
          <p:nvPr/>
        </p:nvSpPr>
        <p:spPr>
          <a:xfrm>
            <a:off x="0" y="6642720"/>
            <a:ext cx="12181320" cy="211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n-US" sz="800" b="0" strike="noStrike" spc="-1">
                <a:solidFill>
                  <a:srgbClr val="A6A6A6"/>
                </a:solidFill>
                <a:latin typeface="DejaVu Sans"/>
                <a:ea typeface="DejaVu Sans"/>
              </a:rPr>
              <a:t>The Limits to Growth – TU Clausthal</a:t>
            </a:r>
            <a:endParaRPr lang="en-US" sz="800" b="0" strike="noStrike" spc="-1">
              <a:latin typeface="Arial"/>
            </a:endParaRPr>
          </a:p>
        </p:txBody>
      </p:sp>
      <p:sp>
        <p:nvSpPr>
          <p:cNvPr id="54" name="PlaceHolder 7"/>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US" sz="4400" b="0" strike="noStrike" spc="-1">
                <a:latin typeface="Arial"/>
              </a:rPr>
              <a:t>Click to edit the title text format</a:t>
            </a:r>
          </a:p>
        </p:txBody>
      </p:sp>
      <p:sp>
        <p:nvSpPr>
          <p:cNvPr id="55" name="PlaceHolder 8"/>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image" Target="../media/image4.jpeg"/><Relationship Id="rId1" Type="http://schemas.openxmlformats.org/officeDocument/2006/relationships/slideLayout" Target="../slideLayouts/slideLayout13.xml"/><Relationship Id="rId5" Type="http://schemas.openxmlformats.org/officeDocument/2006/relationships/hyperlink" Target="https://creativecommons.org/licenses/by-nc-nd/2.0/" TargetMode="External"/><Relationship Id="rId4" Type="http://schemas.openxmlformats.org/officeDocument/2006/relationships/hyperlink" Target="https://creativecommons.org/licenses/by-sa/3.0/"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7" Type="http://schemas.openxmlformats.org/officeDocument/2006/relationships/image" Target="../media/image6.jpeg"/><Relationship Id="rId2" Type="http://schemas.openxmlformats.org/officeDocument/2006/relationships/image" Target="../media/image4.jpeg"/><Relationship Id="rId1" Type="http://schemas.openxmlformats.org/officeDocument/2006/relationships/slideLayout" Target="../slideLayouts/slideLayout13.xml"/><Relationship Id="rId6" Type="http://schemas.openxmlformats.org/officeDocument/2006/relationships/image" Target="../media/image5.jpeg"/><Relationship Id="rId5" Type="http://schemas.openxmlformats.org/officeDocument/2006/relationships/hyperlink" Target="https://creativecommons.org/licenses/by-nc-nd/2.0/" TargetMode="External"/><Relationship Id="rId4" Type="http://schemas.openxmlformats.org/officeDocument/2006/relationships/hyperlink" Target="https://creativecommons.org/licenses/by-sa/3.0/" TargetMode="External"/></Relationships>
</file>

<file path=ppt/slides/_rels/slide16.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hyperlink" Target="https://creativecommons.org/licenses/by-sa/4.0/" TargetMode="External"/><Relationship Id="rId7" Type="http://schemas.openxmlformats.org/officeDocument/2006/relationships/image" Target="../media/image6.jpeg"/><Relationship Id="rId2" Type="http://schemas.openxmlformats.org/officeDocument/2006/relationships/image" Target="../media/image4.jpeg"/><Relationship Id="rId1" Type="http://schemas.openxmlformats.org/officeDocument/2006/relationships/slideLayout" Target="../slideLayouts/slideLayout13.xml"/><Relationship Id="rId6" Type="http://schemas.openxmlformats.org/officeDocument/2006/relationships/image" Target="../media/image5.jpeg"/><Relationship Id="rId5" Type="http://schemas.openxmlformats.org/officeDocument/2006/relationships/hyperlink" Target="https://creativecommons.org/licenses/by-nc-nd/2.0/" TargetMode="External"/><Relationship Id="rId4" Type="http://schemas.openxmlformats.org/officeDocument/2006/relationships/hyperlink" Target="https://creativecommons.org/licenses/by-sa/3.0/"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creativecommons.org/licenses/by/2.0/deed.en" TargetMode="External"/><Relationship Id="rId2" Type="http://schemas.openxmlformats.org/officeDocument/2006/relationships/hyperlink" Target="https://creativecommons.org/licenses/by-sa/3.0" TargetMode="External"/><Relationship Id="rId1" Type="http://schemas.openxmlformats.org/officeDocument/2006/relationships/slideLayout" Target="../slideLayouts/slideLayout13.xml"/><Relationship Id="rId4" Type="http://schemas.openxmlformats.org/officeDocument/2006/relationships/image" Target="../media/image8.jpeg"/></Relationships>
</file>

<file path=ppt/slides/_rels/slide18.xml.rels><?xml version="1.0" encoding="UTF-8" standalone="yes"?>
<Relationships xmlns="http://schemas.openxmlformats.org/package/2006/relationships"><Relationship Id="rId3" Type="http://schemas.openxmlformats.org/officeDocument/2006/relationships/hyperlink" Target="https://creativecommons.org/licenses/by/2.0/deed.en" TargetMode="External"/><Relationship Id="rId2" Type="http://schemas.openxmlformats.org/officeDocument/2006/relationships/hyperlink" Target="https://creativecommons.org/licenses/by-sa/3.0" TargetMode="External"/><Relationship Id="rId1" Type="http://schemas.openxmlformats.org/officeDocument/2006/relationships/slideLayout" Target="../slideLayouts/slideLayout13.xml"/><Relationship Id="rId5" Type="http://schemas.openxmlformats.org/officeDocument/2006/relationships/image" Target="../media/image9.jpeg"/><Relationship Id="rId4" Type="http://schemas.openxmlformats.org/officeDocument/2006/relationships/image" Target="../media/image8.jpeg"/></Relationships>
</file>

<file path=ppt/slides/_rels/slide1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hyperlink" Target="https://creativecommons.org/licenses/by-nc-sa/2.0/" TargetMode="External"/><Relationship Id="rId1" Type="http://schemas.openxmlformats.org/officeDocument/2006/relationships/slideLayout" Target="../slideLayouts/slideLayout13.xml"/><Relationship Id="rId4" Type="http://schemas.openxmlformats.org/officeDocument/2006/relationships/image" Target="../media/image11.jpeg"/></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ETCE-LAB/teaching-material/tree/master/The-Limits-to-Growth" TargetMode="External"/><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hyperlink" Target="https://creativecommons.org/licenses/by-nc-nd/4.0/" TargetMode="External"/><Relationship Id="rId2" Type="http://schemas.openxmlformats.org/officeDocument/2006/relationships/hyperlink" Target="https://doi.org/10.1016/j.crm.2021.100355" TargetMode="External"/><Relationship Id="rId1" Type="http://schemas.openxmlformats.org/officeDocument/2006/relationships/slideLayout" Target="../slideLayouts/slideLayout13.xml"/><Relationship Id="rId4" Type="http://schemas.openxmlformats.org/officeDocument/2006/relationships/image" Target="../media/image12.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hyperlink" Target="https://insightmaker.com/insight/1954/The-World3-Model-Classic-World-Simulation" TargetMode="Externa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hyperlink" Target="https://creativecommons.org/licenses/by-sa/2.0/" TargetMode="External"/><Relationship Id="rId2" Type="http://schemas.openxmlformats.org/officeDocument/2006/relationships/hyperlink" Target="https://creativecommons.org/licenses/by-nc-nd/2.0/" TargetMode="External"/><Relationship Id="rId1" Type="http://schemas.openxmlformats.org/officeDocument/2006/relationships/slideLayout" Target="../slideLayouts/slideLayout13.xml"/><Relationship Id="rId5" Type="http://schemas.openxmlformats.org/officeDocument/2006/relationships/image" Target="../media/image14.jpeg"/><Relationship Id="rId4" Type="http://schemas.openxmlformats.org/officeDocument/2006/relationships/image" Target="../media/image13.jpeg"/></Relationships>
</file>

<file path=ppt/slides/_rels/slide3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hyperlink" Target="https://creativecommons.org/licenses/by-sa/2.0/" TargetMode="External"/><Relationship Id="rId1" Type="http://schemas.openxmlformats.org/officeDocument/2006/relationships/slideLayout" Target="../slideLayouts/slideLayout13.xml"/><Relationship Id="rId4" Type="http://schemas.openxmlformats.org/officeDocument/2006/relationships/image" Target="../media/image16.jpeg"/></Relationships>
</file>

<file path=ppt/slides/_rels/slide3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13.xml"/><Relationship Id="rId4" Type="http://schemas.openxmlformats.org/officeDocument/2006/relationships/hyperlink" Target="https://creativecommons.org/licenses/by-sa/2.0/" TargetMode="External"/></Relationships>
</file>

<file path=ppt/slides/_rels/slide3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hyperlink" Target="https://creativecommons.org/licenses/by-nc-nd/2.0/" TargetMode="Externa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hyperlink" Target="https://creativecommons.org/licenses/by-nc-nd/2.0/" TargetMode="Externa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hyperlink" Target="https://creativecommons.org/licenses/by-nc-nd/2.0/" TargetMode="Externa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hyperlink" Target="https://www.overshootday.org/newsroom/past-earth-overshoot-days/" TargetMode="External"/><Relationship Id="rId1" Type="http://schemas.openxmlformats.org/officeDocument/2006/relationships/slideLayout" Target="../slideLayouts/slideLayout13.xml"/><Relationship Id="rId4" Type="http://schemas.openxmlformats.org/officeDocument/2006/relationships/image" Target="../media/image19.png"/></Relationships>
</file>

<file path=ppt/slides/_rels/slide3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3" Type="http://schemas.openxmlformats.org/officeDocument/2006/relationships/hyperlink" Target="https://creativecommons.org/licenses/by/2.0/" TargetMode="External"/><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 Id="rId5" Type="http://schemas.openxmlformats.org/officeDocument/2006/relationships/image" Target="../media/image21.jpeg"/><Relationship Id="rId4" Type="http://schemas.openxmlformats.org/officeDocument/2006/relationships/hyperlink" Target="https://creativecommons.org/publicdomain/zero/1.0/" TargetMode="External"/></Relationships>
</file>

<file path=ppt/slides/_rels/slide44.xml.rels><?xml version="1.0" encoding="UTF-8" standalone="yes"?>
<Relationships xmlns="http://schemas.openxmlformats.org/package/2006/relationships"><Relationship Id="rId3" Type="http://schemas.openxmlformats.org/officeDocument/2006/relationships/hyperlink" Target="https://creativecommons.org/licenses/by/2.0/" TargetMode="External"/><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 Id="rId6" Type="http://schemas.openxmlformats.org/officeDocument/2006/relationships/image" Target="../media/image22.jpeg"/><Relationship Id="rId5" Type="http://schemas.openxmlformats.org/officeDocument/2006/relationships/image" Target="../media/image21.jpeg"/><Relationship Id="rId4" Type="http://schemas.openxmlformats.org/officeDocument/2006/relationships/hyperlink" Target="https://creativecommons.org/publicdomain/zero/1.0/" TargetMode="External"/></Relationships>
</file>

<file path=ppt/slides/_rels/slide45.xml.rels><?xml version="1.0" encoding="UTF-8" standalone="yes"?>
<Relationships xmlns="http://schemas.openxmlformats.org/package/2006/relationships"><Relationship Id="rId3" Type="http://schemas.openxmlformats.org/officeDocument/2006/relationships/hyperlink" Target="https://creativecommons.org/licenses/by/2.0/" TargetMode="External"/><Relationship Id="rId7" Type="http://schemas.openxmlformats.org/officeDocument/2006/relationships/image" Target="../media/image23.jpeg"/><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 Id="rId6" Type="http://schemas.openxmlformats.org/officeDocument/2006/relationships/image" Target="../media/image22.jpeg"/><Relationship Id="rId5" Type="http://schemas.openxmlformats.org/officeDocument/2006/relationships/image" Target="../media/image21.jpeg"/><Relationship Id="rId4" Type="http://schemas.openxmlformats.org/officeDocument/2006/relationships/hyperlink" Target="https://creativecommons.org/publicdomain/zero/1.0/" TargetMode="External"/></Relationships>
</file>

<file path=ppt/slides/_rels/slide46.xml.rels><?xml version="1.0" encoding="UTF-8" standalone="yes"?>
<Relationships xmlns="http://schemas.openxmlformats.org/package/2006/relationships"><Relationship Id="rId8" Type="http://schemas.openxmlformats.org/officeDocument/2006/relationships/image" Target="../media/image24.jpeg"/><Relationship Id="rId3" Type="http://schemas.openxmlformats.org/officeDocument/2006/relationships/hyperlink" Target="https://creativecommons.org/licenses/by/2.0/" TargetMode="External"/><Relationship Id="rId7" Type="http://schemas.openxmlformats.org/officeDocument/2006/relationships/image" Target="../media/image23.jpeg"/><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3.xml"/><Relationship Id="rId6" Type="http://schemas.openxmlformats.org/officeDocument/2006/relationships/image" Target="../media/image22.jpeg"/><Relationship Id="rId5" Type="http://schemas.openxmlformats.org/officeDocument/2006/relationships/image" Target="../media/image21.jpeg"/><Relationship Id="rId4" Type="http://schemas.openxmlformats.org/officeDocument/2006/relationships/hyperlink" Target="https://creativecommons.org/publicdomain/zero/1.0/"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26.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2" Type="http://schemas.openxmlformats.org/officeDocument/2006/relationships/hyperlink" Target="https://www.youtube.com/watch?v=YJSehRlU34w" TargetMode="External"/><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CustomShape 1"/>
          <p:cNvSpPr/>
          <p:nvPr/>
        </p:nvSpPr>
        <p:spPr>
          <a:xfrm>
            <a:off x="527400" y="1412640"/>
            <a:ext cx="10358280" cy="114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gn="ctr">
              <a:lnSpc>
                <a:spcPct val="100000"/>
              </a:lnSpc>
            </a:pPr>
            <a:r>
              <a:rPr lang="en-US" sz="3200" b="1" strike="noStrike" spc="-1">
                <a:solidFill>
                  <a:srgbClr val="008C4F"/>
                </a:solidFill>
                <a:latin typeface="DejaVu Sans"/>
                <a:ea typeface="DejaVu Sans"/>
              </a:rPr>
              <a:t>The Limits to Growth: Sustainability and the Circular Economy</a:t>
            </a:r>
            <a:endParaRPr lang="en-US" sz="3200" b="0" strike="noStrike" spc="-1">
              <a:latin typeface="Arial"/>
            </a:endParaRPr>
          </a:p>
        </p:txBody>
      </p:sp>
      <p:sp>
        <p:nvSpPr>
          <p:cNvPr id="99" name="CustomShape 2"/>
          <p:cNvSpPr/>
          <p:nvPr/>
        </p:nvSpPr>
        <p:spPr>
          <a:xfrm>
            <a:off x="527400" y="2852640"/>
            <a:ext cx="10358280" cy="23655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spcBef>
                <a:spcPts val="479"/>
              </a:spcBef>
              <a:tabLst>
                <a:tab pos="0" algn="l"/>
              </a:tabLst>
            </a:pPr>
            <a:r>
              <a:rPr lang="en-US" sz="2400" b="1" strike="noStrike" spc="-1" dirty="0">
                <a:solidFill>
                  <a:srgbClr val="000000"/>
                </a:solidFill>
                <a:latin typeface="DejaVu Sans"/>
                <a:ea typeface="DejaVu Sans"/>
              </a:rPr>
              <a:t>Lecture 1: Introduction</a:t>
            </a:r>
            <a:endParaRPr lang="en-US" sz="2400" b="0" strike="noStrike" spc="-1" dirty="0">
              <a:latin typeface="Arial"/>
            </a:endParaRPr>
          </a:p>
          <a:p>
            <a:pPr algn="ctr">
              <a:lnSpc>
                <a:spcPct val="100000"/>
              </a:lnSpc>
              <a:spcBef>
                <a:spcPts val="479"/>
              </a:spcBef>
              <a:tabLst>
                <a:tab pos="0" algn="l"/>
              </a:tabLst>
            </a:pPr>
            <a:endParaRPr lang="en-US" sz="2400" b="0" strike="noStrike" spc="-1" dirty="0">
              <a:latin typeface="Arial"/>
            </a:endParaRPr>
          </a:p>
          <a:p>
            <a:pPr algn="ctr">
              <a:lnSpc>
                <a:spcPct val="100000"/>
              </a:lnSpc>
              <a:spcBef>
                <a:spcPts val="241"/>
              </a:spcBef>
              <a:tabLst>
                <a:tab pos="0" algn="l"/>
              </a:tabLst>
            </a:pPr>
            <a:endParaRPr lang="en-US" sz="2400" b="0" strike="noStrike" spc="-1" dirty="0">
              <a:latin typeface="Arial"/>
            </a:endParaRPr>
          </a:p>
          <a:p>
            <a:pPr algn="ctr">
              <a:lnSpc>
                <a:spcPct val="100000"/>
              </a:lnSpc>
              <a:spcBef>
                <a:spcPts val="241"/>
              </a:spcBef>
              <a:tabLst>
                <a:tab pos="0" algn="l"/>
              </a:tabLst>
            </a:pPr>
            <a:endParaRPr lang="en-US" sz="2400" b="0" strike="noStrike" spc="-1" dirty="0">
              <a:latin typeface="Arial"/>
            </a:endParaRPr>
          </a:p>
          <a:p>
            <a:pPr algn="ctr">
              <a:lnSpc>
                <a:spcPct val="100000"/>
              </a:lnSpc>
              <a:spcBef>
                <a:spcPts val="320"/>
              </a:spcBef>
              <a:tabLst>
                <a:tab pos="0" algn="l"/>
              </a:tabLst>
            </a:pPr>
            <a:r>
              <a:rPr lang="en-US" sz="1600" spc="-1" dirty="0">
                <a:solidFill>
                  <a:srgbClr val="000000"/>
                </a:solidFill>
                <a:latin typeface="DejaVu Sans"/>
              </a:rPr>
              <a:t>Prof. Dr. Benjamin Leiding</a:t>
            </a:r>
            <a:endParaRPr lang="en-GB" sz="1600" spc="-1" dirty="0">
              <a:solidFill>
                <a:srgbClr val="000000"/>
              </a:solidFill>
            </a:endParaRPr>
          </a:p>
          <a:p>
            <a:pPr algn="ctr">
              <a:lnSpc>
                <a:spcPct val="100000"/>
              </a:lnSpc>
              <a:spcBef>
                <a:spcPts val="320"/>
              </a:spcBef>
              <a:tabLst>
                <a:tab pos="0" algn="l"/>
              </a:tabLst>
            </a:pPr>
            <a:r>
              <a:rPr lang="en-US" sz="1600" spc="-1" dirty="0">
                <a:solidFill>
                  <a:srgbClr val="000000"/>
                </a:solidFill>
                <a:latin typeface="DejaVu Sans"/>
              </a:rPr>
              <a:t> M.A. </a:t>
            </a:r>
            <a:r>
              <a:rPr lang="en-US" sz="1600" spc="-1">
                <a:solidFill>
                  <a:srgbClr val="000000"/>
                </a:solidFill>
                <a:latin typeface="DejaVu Sans"/>
              </a:rPr>
              <a:t>Theresa Sommer</a:t>
            </a:r>
            <a:endParaRPr lang="en-GB" sz="1600" spc="-1" dirty="0">
              <a:solidFill>
                <a:srgbClr val="00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What is the Problem?</a:t>
            </a:r>
            <a:endParaRPr lang="en-US" sz="2400" b="0" strike="noStrike" spc="-1">
              <a:latin typeface="Arial"/>
            </a:endParaRPr>
          </a:p>
        </p:txBody>
      </p:sp>
      <p:sp>
        <p:nvSpPr>
          <p:cNvPr id="117" name="CustomShape 2"/>
          <p:cNvSpPr/>
          <p:nvPr/>
        </p:nvSpPr>
        <p:spPr>
          <a:xfrm>
            <a:off x="335520" y="1268280"/>
            <a:ext cx="10742400" cy="5029920"/>
          </a:xfrm>
          <a:prstGeom prst="rect">
            <a:avLst/>
          </a:prstGeom>
          <a:noFill/>
          <a:ln>
            <a:noFill/>
          </a:ln>
        </p:spPr>
        <p:style>
          <a:lnRef idx="0">
            <a:scrgbClr r="0" g="0" b="0"/>
          </a:lnRef>
          <a:fillRef idx="0">
            <a:scrgbClr r="0" g="0" b="0"/>
          </a:fillRef>
          <a:effectRef idx="0">
            <a:scrgbClr r="0" g="0" b="0"/>
          </a:effectRef>
          <a:fontRef idx="minor"/>
        </p:style>
      </p:sp>
      <p:sp>
        <p:nvSpPr>
          <p:cNvPr id="118" name="CustomShape 3"/>
          <p:cNvSpPr/>
          <p:nvPr/>
        </p:nvSpPr>
        <p:spPr>
          <a:xfrm>
            <a:off x="4206240" y="721800"/>
            <a:ext cx="1089000" cy="33804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What is the Problem?</a:t>
            </a:r>
            <a:endParaRPr lang="en-US" sz="2400" b="0" strike="noStrike" spc="-1">
              <a:latin typeface="Arial"/>
            </a:endParaRPr>
          </a:p>
        </p:txBody>
      </p:sp>
      <p:sp>
        <p:nvSpPr>
          <p:cNvPr id="120" name="CustomShape 2"/>
          <p:cNvSpPr/>
          <p:nvPr/>
        </p:nvSpPr>
        <p:spPr>
          <a:xfrm>
            <a:off x="335520" y="1268280"/>
            <a:ext cx="1074240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2600" b="1" strike="noStrike" spc="-1">
                <a:solidFill>
                  <a:srgbClr val="000000"/>
                </a:solidFill>
                <a:latin typeface="DejaVu Sans"/>
                <a:ea typeface="DejaVu Sans"/>
              </a:rPr>
              <a:t>We only have one planet and we are ruining it.</a:t>
            </a:r>
            <a:endParaRPr lang="en-US" sz="2600" b="0" strike="noStrike" spc="-1">
              <a:latin typeface="Arial"/>
            </a:endParaRPr>
          </a:p>
        </p:txBody>
      </p:sp>
      <p:sp>
        <p:nvSpPr>
          <p:cNvPr id="121" name="CustomShape 3"/>
          <p:cNvSpPr/>
          <p:nvPr/>
        </p:nvSpPr>
        <p:spPr>
          <a:xfrm>
            <a:off x="4206240" y="721800"/>
            <a:ext cx="1089000" cy="338040"/>
          </a:xfrm>
          <a:prstGeom prst="rect">
            <a:avLst/>
          </a:prstGeom>
          <a:noFill/>
          <a:ln>
            <a:noFill/>
          </a:ln>
        </p:spPr>
        <p:style>
          <a:lnRef idx="0">
            <a:scrgbClr r="0" g="0" b="0"/>
          </a:lnRef>
          <a:fillRef idx="0">
            <a:scrgbClr r="0" g="0" b="0"/>
          </a:fillRef>
          <a:effectRef idx="0">
            <a:scrgbClr r="0" g="0" b="0"/>
          </a:effectRef>
          <a:fontRef idx="minor"/>
        </p:style>
      </p:sp>
      <p:sp>
        <p:nvSpPr>
          <p:cNvPr id="122" name="CustomShape 4"/>
          <p:cNvSpPr/>
          <p:nvPr/>
        </p:nvSpPr>
        <p:spPr>
          <a:xfrm>
            <a:off x="865800" y="2859480"/>
            <a:ext cx="9925200" cy="1877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124" name="CustomShape 2"/>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sp>
      <p:sp>
        <p:nvSpPr>
          <p:cNvPr id="125"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sp>
      <p:sp>
        <p:nvSpPr>
          <p:cNvPr id="126" name="CustomShape 4"/>
          <p:cNvSpPr/>
          <p:nvPr/>
        </p:nvSpPr>
        <p:spPr>
          <a:xfrm>
            <a:off x="263520" y="6492240"/>
            <a:ext cx="1061460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Hannah Ritchie and Max Roser, adapted for svg and smartphone by Eric Fisk – https://commons.wikimedia.org/wiki/File:Greenhouse_gas_emission_scenarios_01.svg – </a:t>
            </a:r>
            <a:r>
              <a:rPr lang="en-US" sz="900" b="0" u="sng" strike="noStrike" spc="-1">
                <a:solidFill>
                  <a:srgbClr val="0000FF"/>
                </a:solidFill>
                <a:uFillTx/>
                <a:latin typeface="Roboto"/>
                <a:ea typeface="Roboto"/>
                <a:hlinkClick r:id="rId2"/>
              </a:rPr>
              <a:t>CC BY-SA 4.0</a:t>
            </a:r>
            <a:r>
              <a:rPr lang="en-US" sz="900" b="0" strike="noStrike" spc="-1">
                <a:solidFill>
                  <a:srgbClr val="A6A6A6"/>
                </a:solidFill>
                <a:latin typeface="Roboto"/>
                <a:ea typeface="Roboto"/>
              </a:rPr>
              <a:t>.</a:t>
            </a:r>
            <a:endParaRPr lang="en-US" sz="900" b="0" strike="noStrike" spc="-1">
              <a:latin typeface="Arial"/>
            </a:endParaRPr>
          </a:p>
        </p:txBody>
      </p:sp>
      <p:pic>
        <p:nvPicPr>
          <p:cNvPr id="127" name="Grafik 126"/>
          <p:cNvPicPr/>
          <p:nvPr/>
        </p:nvPicPr>
        <p:blipFill>
          <a:blip r:embed="rId3"/>
          <a:srcRect t="8759"/>
          <a:stretch/>
        </p:blipFill>
        <p:spPr>
          <a:xfrm>
            <a:off x="2710440" y="1643400"/>
            <a:ext cx="6247440" cy="4845600"/>
          </a:xfrm>
          <a:prstGeom prst="rect">
            <a:avLst/>
          </a:prstGeom>
          <a:ln>
            <a:noFill/>
          </a:ln>
        </p:spPr>
      </p:pic>
      <p:sp>
        <p:nvSpPr>
          <p:cNvPr id="128" name="CustomShape 5"/>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Global GHG Emission Pathways (2019)</a:t>
            </a:r>
            <a:endParaRPr lang="en-US" sz="2200" b="0" strike="noStrike" spc="-1">
              <a:latin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sp>
      <p:sp>
        <p:nvSpPr>
          <p:cNvPr id="130" name="CustomShape 2"/>
          <p:cNvSpPr/>
          <p:nvPr/>
        </p:nvSpPr>
        <p:spPr>
          <a:xfrm>
            <a:off x="335520" y="1268280"/>
            <a:ext cx="10742400" cy="5029920"/>
          </a:xfrm>
          <a:prstGeom prst="rect">
            <a:avLst/>
          </a:prstGeom>
          <a:noFill/>
          <a:ln>
            <a:noFill/>
          </a:ln>
        </p:spPr>
        <p:style>
          <a:lnRef idx="0">
            <a:scrgbClr r="0" g="0" b="0"/>
          </a:lnRef>
          <a:fillRef idx="0">
            <a:scrgbClr r="0" g="0" b="0"/>
          </a:fillRef>
          <a:effectRef idx="0">
            <a:scrgbClr r="0" g="0" b="0"/>
          </a:effectRef>
          <a:fontRef idx="minor"/>
        </p:style>
      </p:sp>
      <p:sp>
        <p:nvSpPr>
          <p:cNvPr id="131" name="CustomShape 3"/>
          <p:cNvSpPr/>
          <p:nvPr/>
        </p:nvSpPr>
        <p:spPr>
          <a:xfrm>
            <a:off x="4206240" y="721800"/>
            <a:ext cx="1089000" cy="338040"/>
          </a:xfrm>
          <a:prstGeom prst="rect">
            <a:avLst/>
          </a:prstGeom>
          <a:noFill/>
          <a:ln>
            <a:noFill/>
          </a:ln>
        </p:spPr>
        <p:style>
          <a:lnRef idx="0">
            <a:scrgbClr r="0" g="0" b="0"/>
          </a:lnRef>
          <a:fillRef idx="0">
            <a:scrgbClr r="0" g="0" b="0"/>
          </a:fillRef>
          <a:effectRef idx="0">
            <a:scrgbClr r="0" g="0" b="0"/>
          </a:effectRef>
          <a:fontRef idx="minor"/>
        </p:style>
      </p:sp>
      <p:sp>
        <p:nvSpPr>
          <p:cNvPr id="132" name="CustomShape 4"/>
          <p:cNvSpPr/>
          <p:nvPr/>
        </p:nvSpPr>
        <p:spPr>
          <a:xfrm>
            <a:off x="2377440" y="3056040"/>
            <a:ext cx="6669720" cy="11462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1800" b="0" i="1" strike="noStrike" spc="-1">
                <a:solidFill>
                  <a:srgbClr val="000000"/>
                </a:solidFill>
                <a:latin typeface="DejaVu Sans"/>
                <a:ea typeface="DejaVu Sans"/>
              </a:rPr>
              <a:t>“If we can keep warming below </a:t>
            </a:r>
            <a:r>
              <a:rPr lang="en-US" sz="1800" b="1" i="1" strike="noStrike" spc="-1">
                <a:solidFill>
                  <a:srgbClr val="000000"/>
                </a:solidFill>
                <a:latin typeface="DejaVu Sans"/>
                <a:ea typeface="DejaVu Sans"/>
              </a:rPr>
              <a:t>3°C</a:t>
            </a:r>
            <a:r>
              <a:rPr lang="en-US" sz="1800" b="0" i="1" strike="noStrike" spc="-1">
                <a:solidFill>
                  <a:srgbClr val="000000"/>
                </a:solidFill>
                <a:latin typeface="DejaVu Sans"/>
                <a:ea typeface="DejaVu Sans"/>
              </a:rPr>
              <a:t> we likely remain within our adaptive capacity as a civilization, but at </a:t>
            </a:r>
            <a:r>
              <a:rPr lang="en-US" sz="1800" b="1" i="1" strike="noStrike" spc="-1">
                <a:solidFill>
                  <a:srgbClr val="000000"/>
                </a:solidFill>
                <a:latin typeface="DejaVu Sans"/>
                <a:ea typeface="DejaVu Sans"/>
              </a:rPr>
              <a:t>2.7°C</a:t>
            </a:r>
            <a:r>
              <a:rPr lang="en-US" sz="1800" b="0" i="1" strike="noStrike" spc="-1">
                <a:solidFill>
                  <a:srgbClr val="000000"/>
                </a:solidFill>
                <a:latin typeface="DejaVu Sans"/>
                <a:ea typeface="DejaVu Sans"/>
              </a:rPr>
              <a:t> warming we would experience </a:t>
            </a:r>
            <a:r>
              <a:rPr lang="en-US" sz="1800" b="0" i="1" u="sng" strike="noStrike" spc="-1">
                <a:solidFill>
                  <a:srgbClr val="000000"/>
                </a:solidFill>
                <a:uFillTx/>
                <a:latin typeface="DejaVu Sans"/>
                <a:ea typeface="DejaVu Sans"/>
              </a:rPr>
              <a:t>great hardship</a:t>
            </a:r>
            <a:r>
              <a:rPr lang="en-US" sz="1800" b="0" i="1" strike="noStrike" spc="-1">
                <a:solidFill>
                  <a:srgbClr val="000000"/>
                </a:solidFill>
                <a:latin typeface="DejaVu Sans"/>
                <a:ea typeface="DejaVu Sans"/>
              </a:rPr>
              <a:t>.” - Prof. Michael Mann</a:t>
            </a:r>
            <a:endParaRPr lang="en-US" sz="1800" b="0" strike="noStrike" spc="-1">
              <a:latin typeface="Arial"/>
            </a:endParaRPr>
          </a:p>
        </p:txBody>
      </p:sp>
      <p:sp>
        <p:nvSpPr>
          <p:cNvPr id="133" name="CustomShape 5"/>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134" name="CustomShape 6"/>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1.5°C vs. 2/3/4°C</a:t>
            </a:r>
            <a:endParaRPr lang="en-US" sz="2200" b="0" strike="noStrike" spc="-1">
              <a:latin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pic>
        <p:nvPicPr>
          <p:cNvPr id="136" name="Grafik 135"/>
          <p:cNvPicPr/>
          <p:nvPr/>
        </p:nvPicPr>
        <p:blipFill>
          <a:blip r:embed="rId2"/>
          <a:stretch/>
        </p:blipFill>
        <p:spPr>
          <a:xfrm>
            <a:off x="457200" y="1765080"/>
            <a:ext cx="4970880" cy="4469400"/>
          </a:xfrm>
          <a:prstGeom prst="rect">
            <a:avLst/>
          </a:prstGeom>
          <a:ln>
            <a:noFill/>
          </a:ln>
        </p:spPr>
      </p:pic>
      <p:sp>
        <p:nvSpPr>
          <p:cNvPr id="137" name="CustomShape 2"/>
          <p:cNvSpPr/>
          <p:nvPr/>
        </p:nvSpPr>
        <p:spPr>
          <a:xfrm>
            <a:off x="274320" y="6219360"/>
            <a:ext cx="7777080" cy="501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1. Bettina Vier – https://commons.wikimedia.org/wiki/File:Altenahr_-_8_Tage_nach_der_Flut_-_Volksbank.jpg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a:t>
            </a:r>
            <a:endParaRPr lang="en-US" sz="900" b="0" strike="noStrike" spc="-1">
              <a:latin typeface="Arial"/>
            </a:endParaRPr>
          </a:p>
          <a:p>
            <a:pPr>
              <a:lnSpc>
                <a:spcPct val="100000"/>
              </a:lnSpc>
            </a:pPr>
            <a:r>
              <a:rPr lang="en-US" sz="900" b="0" strike="noStrike" spc="-1">
                <a:solidFill>
                  <a:srgbClr val="A6A6A6"/>
                </a:solidFill>
                <a:latin typeface="Roboto"/>
                <a:ea typeface="Roboto"/>
              </a:rPr>
              <a:t>2. + 3. Sören Kraft – https://commons.wikimedia.org/wiki/File:Okerstausee_Niedrigwasser.jpg – </a:t>
            </a:r>
            <a:r>
              <a:rPr lang="en-US" sz="900" b="0" u="sng" strike="noStrike" spc="-1">
                <a:solidFill>
                  <a:srgbClr val="0000FF"/>
                </a:solidFill>
                <a:uFillTx/>
                <a:latin typeface="Roboto"/>
                <a:ea typeface="Roboto"/>
                <a:hlinkClick r:id="rId4"/>
              </a:rPr>
              <a:t>CC BY-SA 3.0</a:t>
            </a:r>
            <a:r>
              <a:rPr lang="en-US" sz="900" b="0" strike="noStrike" spc="-1">
                <a:solidFill>
                  <a:srgbClr val="A6A6A6"/>
                </a:solidFill>
                <a:latin typeface="Roboto"/>
                <a:ea typeface="Roboto"/>
              </a:rPr>
              <a:t>.</a:t>
            </a:r>
            <a:endParaRPr lang="en-US" sz="900" b="0" strike="noStrike" spc="-1">
              <a:latin typeface="Arial"/>
            </a:endParaRPr>
          </a:p>
          <a:p>
            <a:pPr>
              <a:lnSpc>
                <a:spcPct val="100000"/>
              </a:lnSpc>
            </a:pPr>
            <a:r>
              <a:rPr lang="en-US" sz="900" b="0" strike="noStrike" spc="-1">
                <a:solidFill>
                  <a:srgbClr val="A6A6A6"/>
                </a:solidFill>
                <a:latin typeface="Roboto"/>
                <a:ea typeface="Roboto"/>
              </a:rPr>
              <a:t>4. ILRI – https://www.flickr.com/photos/ilri/24223476605 – </a:t>
            </a:r>
            <a:r>
              <a:rPr lang="en-US" sz="900" b="0" u="sng" strike="noStrike" spc="-1">
                <a:solidFill>
                  <a:srgbClr val="0000FF"/>
                </a:solidFill>
                <a:uFillTx/>
                <a:latin typeface="Roboto"/>
                <a:ea typeface="Roboto"/>
                <a:hlinkClick r:id="rId5"/>
              </a:rPr>
              <a:t>CC BY-NC-ND 2.0</a:t>
            </a:r>
            <a:r>
              <a:rPr lang="en-US" sz="900" b="0" strike="noStrike" spc="-1">
                <a:solidFill>
                  <a:srgbClr val="A6A6A6"/>
                </a:solidFill>
                <a:latin typeface="Roboto"/>
                <a:ea typeface="Roboto"/>
              </a:rPr>
              <a:t>.</a:t>
            </a:r>
            <a:endParaRPr lang="en-US" sz="900" b="0" strike="noStrike" spc="-1">
              <a:latin typeface="Arial"/>
            </a:endParaRPr>
          </a:p>
        </p:txBody>
      </p:sp>
      <p:sp>
        <p:nvSpPr>
          <p:cNvPr id="138"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Floods and Droughts</a:t>
            </a:r>
            <a:endParaRPr lang="en-US" sz="2200" b="0" strike="noStrike" spc="-1">
              <a:latin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pic>
        <p:nvPicPr>
          <p:cNvPr id="140" name="Grafik 139"/>
          <p:cNvPicPr/>
          <p:nvPr/>
        </p:nvPicPr>
        <p:blipFill>
          <a:blip r:embed="rId2"/>
          <a:stretch/>
        </p:blipFill>
        <p:spPr>
          <a:xfrm>
            <a:off x="457200" y="1765080"/>
            <a:ext cx="4970880" cy="4469400"/>
          </a:xfrm>
          <a:prstGeom prst="rect">
            <a:avLst/>
          </a:prstGeom>
          <a:ln>
            <a:noFill/>
          </a:ln>
        </p:spPr>
      </p:pic>
      <p:sp>
        <p:nvSpPr>
          <p:cNvPr id="141" name="CustomShape 2"/>
          <p:cNvSpPr/>
          <p:nvPr/>
        </p:nvSpPr>
        <p:spPr>
          <a:xfrm>
            <a:off x="274320" y="6219360"/>
            <a:ext cx="7777080" cy="501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1. Bettina Vier – https://commons.wikimedia.org/wiki/File:Altenahr_-_8_Tage_nach_der_Flut_-_Volksbank.jpg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a:t>
            </a:r>
            <a:endParaRPr lang="en-US" sz="900" b="0" strike="noStrike" spc="-1">
              <a:latin typeface="Arial"/>
            </a:endParaRPr>
          </a:p>
          <a:p>
            <a:pPr>
              <a:lnSpc>
                <a:spcPct val="100000"/>
              </a:lnSpc>
            </a:pPr>
            <a:r>
              <a:rPr lang="en-US" sz="900" b="0" strike="noStrike" spc="-1">
                <a:solidFill>
                  <a:srgbClr val="A6A6A6"/>
                </a:solidFill>
                <a:latin typeface="Roboto"/>
                <a:ea typeface="Roboto"/>
              </a:rPr>
              <a:t>2. + 3. Sören Kraft – https://commons.wikimedia.org/wiki/File:Okerstausee_Niedrigwasser.jpg – </a:t>
            </a:r>
            <a:r>
              <a:rPr lang="en-US" sz="900" b="0" u="sng" strike="noStrike" spc="-1">
                <a:solidFill>
                  <a:srgbClr val="0000FF"/>
                </a:solidFill>
                <a:uFillTx/>
                <a:latin typeface="Roboto"/>
                <a:ea typeface="Roboto"/>
                <a:hlinkClick r:id="rId4"/>
              </a:rPr>
              <a:t>CC BY-SA 3.0</a:t>
            </a:r>
            <a:r>
              <a:rPr lang="en-US" sz="900" b="0" strike="noStrike" spc="-1">
                <a:solidFill>
                  <a:srgbClr val="A6A6A6"/>
                </a:solidFill>
                <a:latin typeface="Roboto"/>
                <a:ea typeface="Roboto"/>
              </a:rPr>
              <a:t>.</a:t>
            </a:r>
            <a:endParaRPr lang="en-US" sz="900" b="0" strike="noStrike" spc="-1">
              <a:latin typeface="Arial"/>
            </a:endParaRPr>
          </a:p>
          <a:p>
            <a:pPr>
              <a:lnSpc>
                <a:spcPct val="100000"/>
              </a:lnSpc>
            </a:pPr>
            <a:r>
              <a:rPr lang="en-US" sz="900" b="0" strike="noStrike" spc="-1">
                <a:solidFill>
                  <a:srgbClr val="A6A6A6"/>
                </a:solidFill>
                <a:latin typeface="Roboto"/>
                <a:ea typeface="Roboto"/>
              </a:rPr>
              <a:t>4. ILRI – https://www.flickr.com/photos/ilri/24223476605 – </a:t>
            </a:r>
            <a:r>
              <a:rPr lang="en-US" sz="900" b="0" u="sng" strike="noStrike" spc="-1">
                <a:solidFill>
                  <a:srgbClr val="0000FF"/>
                </a:solidFill>
                <a:uFillTx/>
                <a:latin typeface="Roboto"/>
                <a:ea typeface="Roboto"/>
                <a:hlinkClick r:id="rId5"/>
              </a:rPr>
              <a:t>CC BY-NC-ND 2.0</a:t>
            </a:r>
            <a:r>
              <a:rPr lang="en-US" sz="900" b="0" strike="noStrike" spc="-1">
                <a:solidFill>
                  <a:srgbClr val="A6A6A6"/>
                </a:solidFill>
                <a:latin typeface="Roboto"/>
                <a:ea typeface="Roboto"/>
              </a:rPr>
              <a:t>.</a:t>
            </a:r>
            <a:endParaRPr lang="en-US" sz="900" b="0" strike="noStrike" spc="-1">
              <a:latin typeface="Arial"/>
            </a:endParaRPr>
          </a:p>
        </p:txBody>
      </p:sp>
      <p:pic>
        <p:nvPicPr>
          <p:cNvPr id="142" name="Grafik 141"/>
          <p:cNvPicPr/>
          <p:nvPr/>
        </p:nvPicPr>
        <p:blipFill>
          <a:blip r:embed="rId6"/>
          <a:stretch/>
        </p:blipFill>
        <p:spPr>
          <a:xfrm>
            <a:off x="5716800" y="1765080"/>
            <a:ext cx="3512880" cy="2633040"/>
          </a:xfrm>
          <a:prstGeom prst="rect">
            <a:avLst/>
          </a:prstGeom>
          <a:ln>
            <a:noFill/>
          </a:ln>
        </p:spPr>
      </p:pic>
      <p:pic>
        <p:nvPicPr>
          <p:cNvPr id="143" name="Grafik 142"/>
          <p:cNvPicPr/>
          <p:nvPr/>
        </p:nvPicPr>
        <p:blipFill>
          <a:blip r:embed="rId7"/>
          <a:stretch/>
        </p:blipFill>
        <p:spPr>
          <a:xfrm>
            <a:off x="9290880" y="1697400"/>
            <a:ext cx="2041920" cy="2724480"/>
          </a:xfrm>
          <a:prstGeom prst="rect">
            <a:avLst/>
          </a:prstGeom>
          <a:ln>
            <a:noFill/>
          </a:ln>
        </p:spPr>
      </p:pic>
      <p:sp>
        <p:nvSpPr>
          <p:cNvPr id="144"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Floods and Droughts</a:t>
            </a:r>
            <a:endParaRPr lang="en-US" sz="2200" b="0" strike="noStrike" spc="-1">
              <a:latin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pic>
        <p:nvPicPr>
          <p:cNvPr id="146" name="Grafik 145"/>
          <p:cNvPicPr/>
          <p:nvPr/>
        </p:nvPicPr>
        <p:blipFill>
          <a:blip r:embed="rId2"/>
          <a:stretch/>
        </p:blipFill>
        <p:spPr>
          <a:xfrm>
            <a:off x="457200" y="1765080"/>
            <a:ext cx="4970880" cy="4469400"/>
          </a:xfrm>
          <a:prstGeom prst="rect">
            <a:avLst/>
          </a:prstGeom>
          <a:ln>
            <a:noFill/>
          </a:ln>
        </p:spPr>
      </p:pic>
      <p:sp>
        <p:nvSpPr>
          <p:cNvPr id="147" name="CustomShape 2"/>
          <p:cNvSpPr/>
          <p:nvPr/>
        </p:nvSpPr>
        <p:spPr>
          <a:xfrm>
            <a:off x="274320" y="6219360"/>
            <a:ext cx="7777080" cy="501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1. Bettina Vier – https://commons.wikimedia.org/wiki/File:Altenahr_-_8_Tage_nach_der_Flut_-_Volksbank.jpg – </a:t>
            </a:r>
            <a:r>
              <a:rPr lang="en-US" sz="900" b="0" u="sng" strike="noStrike" spc="-1">
                <a:solidFill>
                  <a:srgbClr val="0000FF"/>
                </a:solidFill>
                <a:uFillTx/>
                <a:latin typeface="Roboto"/>
                <a:ea typeface="Roboto"/>
                <a:hlinkClick r:id="rId3"/>
              </a:rPr>
              <a:t>CC BY-SA 4.0</a:t>
            </a:r>
            <a:r>
              <a:rPr lang="en-US" sz="900" b="0" strike="noStrike" spc="-1">
                <a:solidFill>
                  <a:srgbClr val="A6A6A6"/>
                </a:solidFill>
                <a:latin typeface="Roboto"/>
                <a:ea typeface="Roboto"/>
              </a:rPr>
              <a:t>.</a:t>
            </a:r>
            <a:endParaRPr lang="en-US" sz="900" b="0" strike="noStrike" spc="-1">
              <a:latin typeface="Arial"/>
            </a:endParaRPr>
          </a:p>
          <a:p>
            <a:pPr>
              <a:lnSpc>
                <a:spcPct val="100000"/>
              </a:lnSpc>
            </a:pPr>
            <a:r>
              <a:rPr lang="en-US" sz="900" b="0" strike="noStrike" spc="-1">
                <a:solidFill>
                  <a:srgbClr val="A6A6A6"/>
                </a:solidFill>
                <a:latin typeface="Roboto"/>
                <a:ea typeface="Roboto"/>
              </a:rPr>
              <a:t>2. + 3. Sören Kraft – https://commons.wikimedia.org/wiki/File:Okerstausee_Niedrigwasser.jpg – </a:t>
            </a:r>
            <a:r>
              <a:rPr lang="en-US" sz="900" b="0" u="sng" strike="noStrike" spc="-1">
                <a:solidFill>
                  <a:srgbClr val="0000FF"/>
                </a:solidFill>
                <a:uFillTx/>
                <a:latin typeface="Roboto"/>
                <a:ea typeface="Roboto"/>
                <a:hlinkClick r:id="rId4"/>
              </a:rPr>
              <a:t>CC BY-SA 3.0</a:t>
            </a:r>
            <a:r>
              <a:rPr lang="en-US" sz="900" b="0" strike="noStrike" spc="-1">
                <a:solidFill>
                  <a:srgbClr val="A6A6A6"/>
                </a:solidFill>
                <a:latin typeface="Roboto"/>
                <a:ea typeface="Roboto"/>
              </a:rPr>
              <a:t>.</a:t>
            </a:r>
            <a:endParaRPr lang="en-US" sz="900" b="0" strike="noStrike" spc="-1">
              <a:latin typeface="Arial"/>
            </a:endParaRPr>
          </a:p>
          <a:p>
            <a:pPr>
              <a:lnSpc>
                <a:spcPct val="100000"/>
              </a:lnSpc>
            </a:pPr>
            <a:r>
              <a:rPr lang="en-US" sz="900" b="0" strike="noStrike" spc="-1">
                <a:solidFill>
                  <a:srgbClr val="A6A6A6"/>
                </a:solidFill>
                <a:latin typeface="Roboto"/>
                <a:ea typeface="Roboto"/>
              </a:rPr>
              <a:t>4. ILRI – https://www.flickr.com/photos/ilri/24223476605 – </a:t>
            </a:r>
            <a:r>
              <a:rPr lang="en-US" sz="900" b="0" u="sng" strike="noStrike" spc="-1">
                <a:solidFill>
                  <a:srgbClr val="0000FF"/>
                </a:solidFill>
                <a:uFillTx/>
                <a:latin typeface="Roboto"/>
                <a:ea typeface="Roboto"/>
                <a:hlinkClick r:id="rId5"/>
              </a:rPr>
              <a:t>CC BY-NC-ND 2.0</a:t>
            </a:r>
            <a:r>
              <a:rPr lang="en-US" sz="900" b="0" strike="noStrike" spc="-1">
                <a:solidFill>
                  <a:srgbClr val="A6A6A6"/>
                </a:solidFill>
                <a:latin typeface="Roboto"/>
                <a:ea typeface="Roboto"/>
              </a:rPr>
              <a:t>.</a:t>
            </a:r>
            <a:endParaRPr lang="en-US" sz="900" b="0" strike="noStrike" spc="-1">
              <a:latin typeface="Arial"/>
            </a:endParaRPr>
          </a:p>
        </p:txBody>
      </p:sp>
      <p:pic>
        <p:nvPicPr>
          <p:cNvPr id="148" name="Grafik 147"/>
          <p:cNvPicPr/>
          <p:nvPr/>
        </p:nvPicPr>
        <p:blipFill>
          <a:blip r:embed="rId6"/>
          <a:stretch/>
        </p:blipFill>
        <p:spPr>
          <a:xfrm>
            <a:off x="5716800" y="1765080"/>
            <a:ext cx="3512880" cy="2633040"/>
          </a:xfrm>
          <a:prstGeom prst="rect">
            <a:avLst/>
          </a:prstGeom>
          <a:ln>
            <a:noFill/>
          </a:ln>
        </p:spPr>
      </p:pic>
      <p:pic>
        <p:nvPicPr>
          <p:cNvPr id="149" name="Grafik 148"/>
          <p:cNvPicPr/>
          <p:nvPr/>
        </p:nvPicPr>
        <p:blipFill>
          <a:blip r:embed="rId7"/>
          <a:stretch/>
        </p:blipFill>
        <p:spPr>
          <a:xfrm>
            <a:off x="9290880" y="1697400"/>
            <a:ext cx="2041920" cy="2724480"/>
          </a:xfrm>
          <a:prstGeom prst="rect">
            <a:avLst/>
          </a:prstGeom>
          <a:ln>
            <a:noFill/>
          </a:ln>
        </p:spPr>
      </p:pic>
      <p:pic>
        <p:nvPicPr>
          <p:cNvPr id="150" name="Grafik 149"/>
          <p:cNvPicPr/>
          <p:nvPr/>
        </p:nvPicPr>
        <p:blipFill>
          <a:blip r:embed="rId8"/>
          <a:srcRect t="21419"/>
          <a:stretch/>
        </p:blipFill>
        <p:spPr>
          <a:xfrm>
            <a:off x="7925760" y="4663440"/>
            <a:ext cx="3407040" cy="2005920"/>
          </a:xfrm>
          <a:prstGeom prst="rect">
            <a:avLst/>
          </a:prstGeom>
          <a:ln>
            <a:noFill/>
          </a:ln>
        </p:spPr>
      </p:pic>
      <p:sp>
        <p:nvSpPr>
          <p:cNvPr id="151"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Floods and Droughts</a:t>
            </a:r>
            <a:endParaRPr lang="en-US" sz="2200" b="0" strike="noStrike" spc="-1">
              <a:latin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153" name="CustomShape 2"/>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Famine</a:t>
            </a:r>
            <a:endParaRPr lang="en-US" sz="2200" b="0" strike="noStrike" spc="-1">
              <a:latin typeface="Arial"/>
            </a:endParaRPr>
          </a:p>
        </p:txBody>
      </p:sp>
      <p:sp>
        <p:nvSpPr>
          <p:cNvPr id="154" name="CustomShape 3"/>
          <p:cNvSpPr/>
          <p:nvPr/>
        </p:nvSpPr>
        <p:spPr>
          <a:xfrm>
            <a:off x="263520" y="6356520"/>
            <a:ext cx="777708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1. Tiia Monto – https://commons.wikimedia.org/wiki/File:Vegetables_in_supermarket.jpg – </a:t>
            </a:r>
            <a:r>
              <a:rPr lang="en-US" sz="900" b="0" u="sng" strike="noStrike" spc="-1">
                <a:solidFill>
                  <a:srgbClr val="0000FF"/>
                </a:solidFill>
                <a:uFillTx/>
                <a:latin typeface="Roboto"/>
                <a:ea typeface="Roboto"/>
                <a:hlinkClick r:id="rId2"/>
              </a:rPr>
              <a:t>CC BY-SA 3.0</a:t>
            </a:r>
            <a:r>
              <a:rPr lang="en-US" sz="900" b="0" strike="noStrike" spc="-1">
                <a:solidFill>
                  <a:srgbClr val="A6A6A6"/>
                </a:solidFill>
                <a:latin typeface="Roboto"/>
                <a:ea typeface="Roboto"/>
              </a:rPr>
              <a:t>.</a:t>
            </a:r>
            <a:endParaRPr lang="en-US" sz="900" b="0" strike="noStrike" spc="-1">
              <a:latin typeface="Arial"/>
            </a:endParaRPr>
          </a:p>
          <a:p>
            <a:pPr>
              <a:lnSpc>
                <a:spcPct val="100000"/>
              </a:lnSpc>
            </a:pPr>
            <a:r>
              <a:rPr lang="en-US" sz="900" b="0" strike="noStrike" spc="-1">
                <a:solidFill>
                  <a:srgbClr val="A6A6A6"/>
                </a:solidFill>
                <a:latin typeface="Roboto"/>
                <a:ea typeface="Roboto"/>
              </a:rPr>
              <a:t>2. Martin Shaw – https://commons.wikimedia.org/wiki/File:Vegetable_section_empty_in_a_supermarket_in_Kenmore.jpg –  </a:t>
            </a:r>
            <a:r>
              <a:rPr lang="en-US" sz="900" b="0" u="sng" strike="noStrike" spc="-1">
                <a:solidFill>
                  <a:srgbClr val="0000FF"/>
                </a:solidFill>
                <a:uFillTx/>
                <a:latin typeface="Roboto"/>
                <a:ea typeface="Roboto"/>
                <a:hlinkClick r:id="rId3"/>
              </a:rPr>
              <a:t>CC BY 2.0</a:t>
            </a:r>
            <a:r>
              <a:rPr lang="en-US" sz="900" b="0" strike="noStrike" spc="-1">
                <a:solidFill>
                  <a:srgbClr val="A6A6A6"/>
                </a:solidFill>
                <a:latin typeface="Roboto"/>
                <a:ea typeface="Roboto"/>
              </a:rPr>
              <a:t>.</a:t>
            </a:r>
            <a:endParaRPr lang="en-US" sz="900" b="0" strike="noStrike" spc="-1">
              <a:latin typeface="Arial"/>
            </a:endParaRPr>
          </a:p>
        </p:txBody>
      </p:sp>
      <p:pic>
        <p:nvPicPr>
          <p:cNvPr id="155" name="Grafik 154"/>
          <p:cNvPicPr/>
          <p:nvPr/>
        </p:nvPicPr>
        <p:blipFill>
          <a:blip r:embed="rId4"/>
          <a:stretch/>
        </p:blipFill>
        <p:spPr>
          <a:xfrm>
            <a:off x="274320" y="2011680"/>
            <a:ext cx="5023800" cy="3689280"/>
          </a:xfrm>
          <a:prstGeom prst="rect">
            <a:avLst/>
          </a:prstGeom>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157" name="CustomShape 2"/>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Famine</a:t>
            </a:r>
            <a:endParaRPr lang="en-US" sz="2200" b="0" strike="noStrike" spc="-1">
              <a:latin typeface="Arial"/>
            </a:endParaRPr>
          </a:p>
        </p:txBody>
      </p:sp>
      <p:sp>
        <p:nvSpPr>
          <p:cNvPr id="158" name="CustomShape 3"/>
          <p:cNvSpPr/>
          <p:nvPr/>
        </p:nvSpPr>
        <p:spPr>
          <a:xfrm>
            <a:off x="263520" y="6356520"/>
            <a:ext cx="777708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1. Tiia Monto – https://commons.wikimedia.org/wiki/File:Vegetables_in_supermarket.jpg – </a:t>
            </a:r>
            <a:r>
              <a:rPr lang="en-US" sz="900" b="0" u="sng" strike="noStrike" spc="-1">
                <a:solidFill>
                  <a:srgbClr val="0000FF"/>
                </a:solidFill>
                <a:uFillTx/>
                <a:latin typeface="Roboto"/>
                <a:ea typeface="Roboto"/>
                <a:hlinkClick r:id="rId2"/>
              </a:rPr>
              <a:t>CC BY-SA 3.0</a:t>
            </a:r>
            <a:r>
              <a:rPr lang="en-US" sz="900" b="0" strike="noStrike" spc="-1">
                <a:solidFill>
                  <a:srgbClr val="A6A6A6"/>
                </a:solidFill>
                <a:latin typeface="Roboto"/>
                <a:ea typeface="Roboto"/>
              </a:rPr>
              <a:t>.</a:t>
            </a:r>
            <a:endParaRPr lang="en-US" sz="900" b="0" strike="noStrike" spc="-1">
              <a:latin typeface="Arial"/>
            </a:endParaRPr>
          </a:p>
          <a:p>
            <a:pPr>
              <a:lnSpc>
                <a:spcPct val="100000"/>
              </a:lnSpc>
            </a:pPr>
            <a:r>
              <a:rPr lang="en-US" sz="900" b="0" strike="noStrike" spc="-1">
                <a:solidFill>
                  <a:srgbClr val="A6A6A6"/>
                </a:solidFill>
                <a:latin typeface="Roboto"/>
                <a:ea typeface="Roboto"/>
              </a:rPr>
              <a:t>2. Martin Shaw – https://commons.wikimedia.org/wiki/File:Vegetable_section_empty_in_a_supermarket_in_Kenmore.jpg –  </a:t>
            </a:r>
            <a:r>
              <a:rPr lang="en-US" sz="900" b="0" u="sng" strike="noStrike" spc="-1">
                <a:solidFill>
                  <a:srgbClr val="0000FF"/>
                </a:solidFill>
                <a:uFillTx/>
                <a:latin typeface="Roboto"/>
                <a:ea typeface="Roboto"/>
                <a:hlinkClick r:id="rId3"/>
              </a:rPr>
              <a:t>CC BY 2.0</a:t>
            </a:r>
            <a:r>
              <a:rPr lang="en-US" sz="900" b="0" strike="noStrike" spc="-1">
                <a:solidFill>
                  <a:srgbClr val="A6A6A6"/>
                </a:solidFill>
                <a:latin typeface="Roboto"/>
                <a:ea typeface="Roboto"/>
              </a:rPr>
              <a:t>.</a:t>
            </a:r>
            <a:endParaRPr lang="en-US" sz="900" b="0" strike="noStrike" spc="-1">
              <a:latin typeface="Arial"/>
            </a:endParaRPr>
          </a:p>
        </p:txBody>
      </p:sp>
      <p:pic>
        <p:nvPicPr>
          <p:cNvPr id="159" name="Grafik 158"/>
          <p:cNvPicPr/>
          <p:nvPr/>
        </p:nvPicPr>
        <p:blipFill>
          <a:blip r:embed="rId4"/>
          <a:stretch/>
        </p:blipFill>
        <p:spPr>
          <a:xfrm>
            <a:off x="274320" y="2011680"/>
            <a:ext cx="5023800" cy="3689280"/>
          </a:xfrm>
          <a:prstGeom prst="rect">
            <a:avLst/>
          </a:prstGeom>
          <a:ln>
            <a:noFill/>
          </a:ln>
        </p:spPr>
      </p:pic>
      <p:pic>
        <p:nvPicPr>
          <p:cNvPr id="160" name="Grafik 159"/>
          <p:cNvPicPr/>
          <p:nvPr/>
        </p:nvPicPr>
        <p:blipFill>
          <a:blip r:embed="rId5"/>
          <a:stretch/>
        </p:blipFill>
        <p:spPr>
          <a:xfrm>
            <a:off x="6583680" y="2103120"/>
            <a:ext cx="4749480" cy="3560760"/>
          </a:xfrm>
          <a:prstGeom prst="rect">
            <a:avLst/>
          </a:prstGeom>
          <a:ln>
            <a:noFill/>
          </a:ln>
        </p:spPr>
      </p:pic>
      <p:sp>
        <p:nvSpPr>
          <p:cNvPr id="161" name="CustomShape 4"/>
          <p:cNvSpPr/>
          <p:nvPr/>
        </p:nvSpPr>
        <p:spPr>
          <a:xfrm>
            <a:off x="5577840" y="3657600"/>
            <a:ext cx="817560" cy="177480"/>
          </a:xfrm>
          <a:custGeom>
            <a:avLst/>
            <a:gdLst/>
            <a:ahLst/>
            <a:cxnLst/>
            <a:rect l="l" t="t" r="r" b="b"/>
            <a:pathLst>
              <a:path w="2288" h="510">
                <a:moveTo>
                  <a:pt x="0" y="127"/>
                </a:moveTo>
                <a:lnTo>
                  <a:pt x="1715" y="127"/>
                </a:lnTo>
                <a:lnTo>
                  <a:pt x="1715" y="0"/>
                </a:lnTo>
                <a:lnTo>
                  <a:pt x="2287" y="254"/>
                </a:lnTo>
                <a:lnTo>
                  <a:pt x="1715" y="509"/>
                </a:lnTo>
                <a:lnTo>
                  <a:pt x="1715" y="381"/>
                </a:lnTo>
                <a:lnTo>
                  <a:pt x="0" y="381"/>
                </a:lnTo>
                <a:lnTo>
                  <a:pt x="0" y="127"/>
                </a:lnTo>
              </a:path>
            </a:pathLst>
          </a:custGeom>
          <a:solidFill>
            <a:srgbClr val="729FCF"/>
          </a:solidFill>
          <a:ln>
            <a:solidFill>
              <a:srgbClr val="3465A4"/>
            </a:solidFill>
          </a:ln>
        </p:spPr>
        <p:style>
          <a:lnRef idx="0">
            <a:scrgbClr r="0" g="0" b="0"/>
          </a:lnRef>
          <a:fillRef idx="0">
            <a:scrgbClr r="0" g="0" b="0"/>
          </a:fillRef>
          <a:effectRef idx="0">
            <a:scrgbClr r="0" g="0" b="0"/>
          </a:effectRef>
          <a:fontRef idx="minor"/>
        </p:style>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163" name="CustomShape 2"/>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Wildfires</a:t>
            </a:r>
            <a:endParaRPr lang="en-US" sz="2200" b="0" strike="noStrike" spc="-1">
              <a:latin typeface="Arial"/>
            </a:endParaRPr>
          </a:p>
        </p:txBody>
      </p:sp>
      <p:sp>
        <p:nvSpPr>
          <p:cNvPr id="164" name="CustomShape 3"/>
          <p:cNvSpPr/>
          <p:nvPr/>
        </p:nvSpPr>
        <p:spPr>
          <a:xfrm>
            <a:off x="263520" y="6356520"/>
            <a:ext cx="777708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1. Bruce Detorres – https://www.flickr.com/photos/brucedetorres/49352689768 – Public Domain.</a:t>
            </a:r>
            <a:endParaRPr lang="en-US" sz="900" b="0" strike="noStrike" spc="-1">
              <a:latin typeface="Arial"/>
            </a:endParaRPr>
          </a:p>
          <a:p>
            <a:pPr>
              <a:lnSpc>
                <a:spcPct val="100000"/>
              </a:lnSpc>
            </a:pPr>
            <a:r>
              <a:rPr lang="en-US" sz="900" b="0" strike="noStrike" spc="-1">
                <a:solidFill>
                  <a:srgbClr val="A6A6A6"/>
                </a:solidFill>
                <a:latin typeface="Roboto"/>
                <a:ea typeface="Roboto"/>
              </a:rPr>
              <a:t>2. slworking2 – https://www.flickr.com/photos/slworking/29034137667 –  </a:t>
            </a:r>
            <a:r>
              <a:rPr lang="en-US" sz="900" b="0" u="sng" strike="noStrike" spc="-1">
                <a:solidFill>
                  <a:srgbClr val="0000FF"/>
                </a:solidFill>
                <a:uFillTx/>
                <a:latin typeface="Roboto"/>
                <a:ea typeface="Roboto"/>
                <a:hlinkClick r:id="rId2"/>
              </a:rPr>
              <a:t>CC BY-NC-SA 2.0</a:t>
            </a:r>
            <a:r>
              <a:rPr lang="en-US" sz="900" b="0" strike="noStrike" spc="-1">
                <a:solidFill>
                  <a:srgbClr val="A6A6A6"/>
                </a:solidFill>
                <a:latin typeface="Roboto"/>
                <a:ea typeface="Roboto"/>
              </a:rPr>
              <a:t>.</a:t>
            </a:r>
            <a:endParaRPr lang="en-US" sz="900" b="0" strike="noStrike" spc="-1">
              <a:latin typeface="Arial"/>
            </a:endParaRPr>
          </a:p>
        </p:txBody>
      </p:sp>
      <p:pic>
        <p:nvPicPr>
          <p:cNvPr id="165" name="Grafik 164"/>
          <p:cNvPicPr/>
          <p:nvPr/>
        </p:nvPicPr>
        <p:blipFill>
          <a:blip r:embed="rId3"/>
          <a:stretch/>
        </p:blipFill>
        <p:spPr>
          <a:xfrm>
            <a:off x="457200" y="1730160"/>
            <a:ext cx="3571920" cy="2379240"/>
          </a:xfrm>
          <a:prstGeom prst="rect">
            <a:avLst/>
          </a:prstGeom>
          <a:ln>
            <a:noFill/>
          </a:ln>
        </p:spPr>
      </p:pic>
      <p:pic>
        <p:nvPicPr>
          <p:cNvPr id="166" name="Grafik 165"/>
          <p:cNvPicPr/>
          <p:nvPr/>
        </p:nvPicPr>
        <p:blipFill>
          <a:blip r:embed="rId4"/>
          <a:stretch/>
        </p:blipFill>
        <p:spPr>
          <a:xfrm>
            <a:off x="4564080" y="1737360"/>
            <a:ext cx="6494760" cy="4327920"/>
          </a:xfrm>
          <a:prstGeom prst="rect">
            <a:avLst/>
          </a:prstGeom>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CustomShape 1"/>
          <p:cNvSpPr/>
          <p:nvPr/>
        </p:nvSpPr>
        <p:spPr>
          <a:xfrm>
            <a:off x="335520" y="764640"/>
            <a:ext cx="10740240" cy="491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License</a:t>
            </a:r>
            <a:endParaRPr lang="en-US" sz="2400" b="0" strike="noStrike" spc="-1">
              <a:latin typeface="Arial"/>
            </a:endParaRPr>
          </a:p>
        </p:txBody>
      </p:sp>
      <p:sp>
        <p:nvSpPr>
          <p:cNvPr id="101" name="CustomShape 2"/>
          <p:cNvSpPr/>
          <p:nvPr/>
        </p:nvSpPr>
        <p:spPr>
          <a:xfrm>
            <a:off x="335520" y="1268280"/>
            <a:ext cx="10740240" cy="5027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288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This work is licensed under a </a:t>
            </a:r>
            <a:r>
              <a:rPr lang="en-US" sz="1800" b="1" strike="noStrike" spc="-1">
                <a:solidFill>
                  <a:srgbClr val="000000"/>
                </a:solidFill>
                <a:latin typeface="DejaVu Sans"/>
                <a:ea typeface="DejaVu Sans"/>
              </a:rPr>
              <a:t>Creative Commons Attribution-ShareAlike 4.0 International License</a:t>
            </a:r>
            <a:r>
              <a:rPr lang="en-US" sz="1800" b="0" strike="noStrike" spc="-1">
                <a:solidFill>
                  <a:srgbClr val="000000"/>
                </a:solidFill>
                <a:latin typeface="DejaVu Sans"/>
                <a:ea typeface="DejaVu Sans"/>
              </a:rPr>
              <a:t>. To view a copy of this license, please refer to </a:t>
            </a:r>
            <a:r>
              <a:rPr lang="en-US" sz="1800" b="0" u="sng" strike="noStrike" spc="-1">
                <a:solidFill>
                  <a:srgbClr val="0000FF"/>
                </a:solidFill>
                <a:uFillTx/>
                <a:latin typeface="DejaVu Sans"/>
                <a:ea typeface="DejaVu Sans"/>
                <a:hlinkClick r:id="rId2"/>
              </a:rPr>
              <a:t>https://creativecommons.org/licenses/by-sa/4.0/</a:t>
            </a:r>
            <a:r>
              <a:rPr lang="en-US" sz="1800" b="0" strike="noStrike" spc="-1">
                <a:solidFill>
                  <a:srgbClr val="000000"/>
                </a:solidFill>
                <a:latin typeface="DejaVu Sans"/>
                <a:ea typeface="DejaVu Sans"/>
              </a:rPr>
              <a:t> .</a:t>
            </a:r>
            <a:endParaRPr lang="en-US" sz="1800" b="0" strike="noStrike" spc="-1">
              <a:latin typeface="Arial"/>
            </a:endParaRPr>
          </a:p>
          <a:p>
            <a:pPr>
              <a:lnSpc>
                <a:spcPct val="100000"/>
              </a:lnSpc>
              <a:spcBef>
                <a:spcPts val="360"/>
              </a:spcBef>
            </a:pPr>
            <a:endParaRPr lang="en-US" sz="1800" b="0" strike="noStrike" spc="-1">
              <a:latin typeface="Arial"/>
            </a:endParaRPr>
          </a:p>
          <a:p>
            <a:pPr marL="195120" indent="-18288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Updated versions of these slides will be available in our </a:t>
            </a:r>
            <a:r>
              <a:rPr lang="en-US" sz="1800" b="0" u="sng" strike="noStrike" spc="-1">
                <a:solidFill>
                  <a:srgbClr val="0000FF"/>
                </a:solidFill>
                <a:uFillTx/>
                <a:latin typeface="DejaVu Sans"/>
                <a:ea typeface="DejaVu Sans"/>
                <a:hlinkClick r:id="rId3"/>
              </a:rPr>
              <a:t>Github repository</a:t>
            </a:r>
            <a:r>
              <a:rPr lang="en-US" sz="1800" b="0" strike="noStrike" spc="-1">
                <a:solidFill>
                  <a:srgbClr val="000000"/>
                </a:solidFill>
                <a:latin typeface="DejaVu Sans"/>
                <a:ea typeface="DejaVu Sans"/>
              </a:rPr>
              <a:t>.</a:t>
            </a:r>
            <a:endParaRPr lang="en-US" sz="1800" b="0" strike="noStrike" spc="-1">
              <a:latin typeface="Arial"/>
            </a:endParaRPr>
          </a:p>
          <a:p>
            <a:pPr>
              <a:lnSpc>
                <a:spcPct val="100000"/>
              </a:lnSpc>
              <a:spcBef>
                <a:spcPts val="360"/>
              </a:spcBef>
            </a:pPr>
            <a:endParaRPr lang="en-US" sz="1800" b="0" strike="noStrike" spc="-1">
              <a:latin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168" name="CustomShape 2"/>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Rising Sea Level</a:t>
            </a:r>
            <a:endParaRPr lang="en-US" sz="2200" b="0" strike="noStrike" spc="-1">
              <a:latin typeface="Arial"/>
            </a:endParaRPr>
          </a:p>
        </p:txBody>
      </p:sp>
      <p:sp>
        <p:nvSpPr>
          <p:cNvPr id="169" name="CustomShape 3"/>
          <p:cNvSpPr/>
          <p:nvPr/>
        </p:nvSpPr>
        <p:spPr>
          <a:xfrm>
            <a:off x="263520" y="6492240"/>
            <a:ext cx="1088676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M. Haasnoot, G. Winter, S. Brown, R. J. Dawson, P. J. Ward, D. Eilander (2021.) Long-term sea-level rise necessitates a commitment to adaptation: A first order assessment (</a:t>
            </a:r>
            <a:r>
              <a:rPr lang="en-US" sz="900" b="0" u="sng" strike="noStrike" spc="-1">
                <a:solidFill>
                  <a:srgbClr val="0000FF"/>
                </a:solidFill>
                <a:uFillTx/>
                <a:latin typeface="Roboto"/>
                <a:ea typeface="Roboto"/>
                <a:hlinkClick r:id="rId2"/>
              </a:rPr>
              <a:t>Link</a:t>
            </a:r>
            <a:r>
              <a:rPr lang="en-US" sz="900" b="0" strike="noStrike" spc="-1">
                <a:solidFill>
                  <a:srgbClr val="A6A6A6"/>
                </a:solidFill>
                <a:latin typeface="Roboto"/>
                <a:ea typeface="Roboto"/>
              </a:rPr>
              <a:t>) – </a:t>
            </a:r>
            <a:r>
              <a:rPr lang="en-US" sz="900" b="0" u="sng" strike="noStrike" spc="-1">
                <a:solidFill>
                  <a:srgbClr val="0000FF"/>
                </a:solidFill>
                <a:uFillTx/>
                <a:latin typeface="Roboto"/>
                <a:ea typeface="Roboto"/>
                <a:hlinkClick r:id="rId3"/>
              </a:rPr>
              <a:t>CC BY-NC-ND 4.0</a:t>
            </a:r>
            <a:r>
              <a:rPr lang="en-US" sz="900" b="0" strike="noStrike" spc="-1">
                <a:solidFill>
                  <a:srgbClr val="A6A6A6"/>
                </a:solidFill>
                <a:latin typeface="Roboto"/>
                <a:ea typeface="Roboto"/>
              </a:rPr>
              <a:t>.</a:t>
            </a:r>
            <a:endParaRPr lang="en-US" sz="900" b="0" strike="noStrike" spc="-1">
              <a:latin typeface="Arial"/>
            </a:endParaRPr>
          </a:p>
        </p:txBody>
      </p:sp>
      <p:pic>
        <p:nvPicPr>
          <p:cNvPr id="170" name="Grafik 169"/>
          <p:cNvPicPr/>
          <p:nvPr/>
        </p:nvPicPr>
        <p:blipFill>
          <a:blip r:embed="rId4"/>
          <a:stretch/>
        </p:blipFill>
        <p:spPr>
          <a:xfrm>
            <a:off x="1920240" y="1980360"/>
            <a:ext cx="8026560" cy="4049280"/>
          </a:xfrm>
          <a:prstGeom prst="rect">
            <a:avLst/>
          </a:prstGeom>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172" name="CustomShape 2"/>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Rising Sea Level</a:t>
            </a:r>
            <a:endParaRPr lang="en-US" sz="2200" b="0" strike="noStrike" spc="-1">
              <a:latin typeface="Arial"/>
            </a:endParaRPr>
          </a:p>
        </p:txBody>
      </p:sp>
      <p:sp>
        <p:nvSpPr>
          <p:cNvPr id="173" name="CustomShape 3"/>
          <p:cNvSpPr/>
          <p:nvPr/>
        </p:nvSpPr>
        <p:spPr>
          <a:xfrm>
            <a:off x="335520" y="1268280"/>
            <a:ext cx="1074240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What’s the problem? </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0" strike="noStrike" spc="-1">
                <a:solidFill>
                  <a:srgbClr val="000000"/>
                </a:solidFill>
                <a:latin typeface="DejaVu Sans"/>
                <a:ea typeface="DejaVu Sans"/>
              </a:rPr>
              <a:t> </a:t>
            </a:r>
            <a:endParaRPr lang="en-US" sz="1800" b="0" strike="noStrike" spc="-1">
              <a:latin typeface="Arial"/>
            </a:endParaRPr>
          </a:p>
          <a:p>
            <a:pPr>
              <a:lnSpc>
                <a:spcPct val="100000"/>
              </a:lnSpc>
              <a:spcBef>
                <a:spcPts val="360"/>
              </a:spcBef>
            </a:pPr>
            <a:endParaRPr lang="en-US" sz="1800" b="0" strike="noStrike" spc="-1">
              <a:latin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175" name="CustomShape 2"/>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Rising Sea Level</a:t>
            </a:r>
            <a:endParaRPr lang="en-US" sz="2200" b="0" strike="noStrike" spc="-1">
              <a:latin typeface="Arial"/>
            </a:endParaRPr>
          </a:p>
        </p:txBody>
      </p:sp>
      <p:sp>
        <p:nvSpPr>
          <p:cNvPr id="176" name="CustomShape 3"/>
          <p:cNvSpPr/>
          <p:nvPr/>
        </p:nvSpPr>
        <p:spPr>
          <a:xfrm>
            <a:off x="335520" y="1268280"/>
            <a:ext cx="1074240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What’s the problem? </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0" strike="noStrike" spc="-1">
                <a:solidFill>
                  <a:srgbClr val="000000"/>
                </a:solidFill>
                <a:latin typeface="DejaVu Sans"/>
                <a:ea typeface="DejaVu Sans"/>
              </a:rPr>
              <a:t> </a:t>
            </a:r>
            <a:endParaRPr lang="en-US" sz="1800" b="0" strike="noStrike" spc="-1">
              <a:latin typeface="Arial"/>
            </a:endParaRPr>
          </a:p>
          <a:p>
            <a:pPr>
              <a:lnSpc>
                <a:spcPct val="100000"/>
              </a:lnSpc>
              <a:spcBef>
                <a:spcPts val="360"/>
              </a:spcBef>
            </a:pPr>
            <a:endParaRPr lang="en-US" sz="1800" b="0" strike="noStrike" spc="-1">
              <a:latin typeface="Arial"/>
            </a:endParaRPr>
          </a:p>
        </p:txBody>
      </p:sp>
      <p:sp>
        <p:nvSpPr>
          <p:cNvPr id="177" name="CustomShape 4"/>
          <p:cNvSpPr/>
          <p:nvPr/>
        </p:nvSpPr>
        <p:spPr>
          <a:xfrm>
            <a:off x="640080" y="3840480"/>
            <a:ext cx="1091880" cy="36036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sp>
      <p:sp>
        <p:nvSpPr>
          <p:cNvPr id="178" name="CustomShape 5"/>
          <p:cNvSpPr/>
          <p:nvPr/>
        </p:nvSpPr>
        <p:spPr>
          <a:xfrm rot="10814400">
            <a:off x="1460880" y="3756600"/>
            <a:ext cx="1001520" cy="448920"/>
          </a:xfrm>
          <a:custGeom>
            <a:avLst/>
            <a:gdLst/>
            <a:ahLst/>
            <a:cxnLst/>
            <a:rect l="l" t="t" r="r" b="b"/>
            <a:pathLst>
              <a:path w="2799" h="1266">
                <a:moveTo>
                  <a:pt x="0" y="3"/>
                </a:moveTo>
                <a:lnTo>
                  <a:pt x="2798" y="0"/>
                </a:lnTo>
                <a:lnTo>
                  <a:pt x="1848" y="1264"/>
                </a:lnTo>
                <a:lnTo>
                  <a:pt x="951" y="1265"/>
                </a:lnTo>
                <a:lnTo>
                  <a:pt x="0" y="3"/>
                </a:lnTo>
              </a:path>
            </a:pathLst>
          </a:custGeom>
          <a:solidFill>
            <a:srgbClr val="808080"/>
          </a:solidFill>
          <a:ln>
            <a:solidFill>
              <a:srgbClr val="3465A4"/>
            </a:solidFill>
          </a:ln>
        </p:spPr>
        <p:style>
          <a:lnRef idx="0">
            <a:scrgbClr r="0" g="0" b="0"/>
          </a:lnRef>
          <a:fillRef idx="0">
            <a:scrgbClr r="0" g="0" b="0"/>
          </a:fillRef>
          <a:effectRef idx="0">
            <a:scrgbClr r="0" g="0" b="0"/>
          </a:effectRef>
          <a:fontRef idx="minor"/>
        </p:style>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180" name="CustomShape 2"/>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Rising Sea Level</a:t>
            </a:r>
            <a:endParaRPr lang="en-US" sz="2200" b="0" strike="noStrike" spc="-1">
              <a:latin typeface="Arial"/>
            </a:endParaRPr>
          </a:p>
        </p:txBody>
      </p:sp>
      <p:sp>
        <p:nvSpPr>
          <p:cNvPr id="181" name="CustomShape 3"/>
          <p:cNvSpPr/>
          <p:nvPr/>
        </p:nvSpPr>
        <p:spPr>
          <a:xfrm>
            <a:off x="335520" y="1268280"/>
            <a:ext cx="1074240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What’s the problem? </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0" strike="noStrike" spc="-1">
                <a:solidFill>
                  <a:srgbClr val="000000"/>
                </a:solidFill>
                <a:latin typeface="DejaVu Sans"/>
                <a:ea typeface="DejaVu Sans"/>
              </a:rPr>
              <a:t> </a:t>
            </a:r>
            <a:endParaRPr lang="en-US" sz="1800" b="0" strike="noStrike" spc="-1">
              <a:latin typeface="Arial"/>
            </a:endParaRPr>
          </a:p>
          <a:p>
            <a:pPr>
              <a:lnSpc>
                <a:spcPct val="100000"/>
              </a:lnSpc>
              <a:spcBef>
                <a:spcPts val="360"/>
              </a:spcBef>
            </a:pPr>
            <a:endParaRPr lang="en-US" sz="1800" b="0" strike="noStrike" spc="-1">
              <a:latin typeface="Arial"/>
            </a:endParaRPr>
          </a:p>
        </p:txBody>
      </p:sp>
      <p:sp>
        <p:nvSpPr>
          <p:cNvPr id="182" name="CustomShape 4"/>
          <p:cNvSpPr/>
          <p:nvPr/>
        </p:nvSpPr>
        <p:spPr>
          <a:xfrm>
            <a:off x="640080" y="3840480"/>
            <a:ext cx="1091880" cy="36036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sp>
      <p:sp>
        <p:nvSpPr>
          <p:cNvPr id="183" name="CustomShape 5"/>
          <p:cNvSpPr/>
          <p:nvPr/>
        </p:nvSpPr>
        <p:spPr>
          <a:xfrm rot="10814400">
            <a:off x="1460880" y="3756600"/>
            <a:ext cx="1001520" cy="448920"/>
          </a:xfrm>
          <a:custGeom>
            <a:avLst/>
            <a:gdLst/>
            <a:ahLst/>
            <a:cxnLst/>
            <a:rect l="l" t="t" r="r" b="b"/>
            <a:pathLst>
              <a:path w="2799" h="1266">
                <a:moveTo>
                  <a:pt x="0" y="3"/>
                </a:moveTo>
                <a:lnTo>
                  <a:pt x="2798" y="0"/>
                </a:lnTo>
                <a:lnTo>
                  <a:pt x="1848" y="1264"/>
                </a:lnTo>
                <a:lnTo>
                  <a:pt x="951" y="1265"/>
                </a:lnTo>
                <a:lnTo>
                  <a:pt x="0" y="3"/>
                </a:lnTo>
              </a:path>
            </a:pathLst>
          </a:custGeom>
          <a:solidFill>
            <a:srgbClr val="808080"/>
          </a:solidFill>
          <a:ln>
            <a:solidFill>
              <a:srgbClr val="3465A4"/>
            </a:solidFill>
          </a:ln>
        </p:spPr>
        <p:style>
          <a:lnRef idx="0">
            <a:scrgbClr r="0" g="0" b="0"/>
          </a:lnRef>
          <a:fillRef idx="0">
            <a:scrgbClr r="0" g="0" b="0"/>
          </a:fillRef>
          <a:effectRef idx="0">
            <a:scrgbClr r="0" g="0" b="0"/>
          </a:effectRef>
          <a:fontRef idx="minor"/>
        </p:style>
      </p:sp>
      <p:sp>
        <p:nvSpPr>
          <p:cNvPr id="184" name="CustomShape 6"/>
          <p:cNvSpPr/>
          <p:nvPr/>
        </p:nvSpPr>
        <p:spPr>
          <a:xfrm>
            <a:off x="2743200" y="3657600"/>
            <a:ext cx="1091880" cy="54324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sp>
      <p:sp>
        <p:nvSpPr>
          <p:cNvPr id="185" name="CustomShape 7"/>
          <p:cNvSpPr/>
          <p:nvPr/>
        </p:nvSpPr>
        <p:spPr>
          <a:xfrm rot="10814400">
            <a:off x="3290040" y="3568680"/>
            <a:ext cx="1275120" cy="635760"/>
          </a:xfrm>
          <a:custGeom>
            <a:avLst/>
            <a:gdLst/>
            <a:ahLst/>
            <a:cxnLst/>
            <a:rect l="l" t="t" r="r" b="b"/>
            <a:pathLst>
              <a:path w="3559" h="1786">
                <a:moveTo>
                  <a:pt x="0" y="5"/>
                </a:moveTo>
                <a:lnTo>
                  <a:pt x="3558" y="0"/>
                </a:lnTo>
                <a:lnTo>
                  <a:pt x="2350" y="1783"/>
                </a:lnTo>
                <a:lnTo>
                  <a:pt x="1209" y="1785"/>
                </a:lnTo>
                <a:lnTo>
                  <a:pt x="0" y="5"/>
                </a:lnTo>
              </a:path>
            </a:pathLst>
          </a:custGeom>
          <a:solidFill>
            <a:srgbClr val="808080"/>
          </a:solidFill>
          <a:ln>
            <a:solidFill>
              <a:srgbClr val="3465A4"/>
            </a:solidFill>
          </a:ln>
        </p:spPr>
        <p:style>
          <a:lnRef idx="0">
            <a:scrgbClr r="0" g="0" b="0"/>
          </a:lnRef>
          <a:fillRef idx="0">
            <a:scrgbClr r="0" g="0" b="0"/>
          </a:fillRef>
          <a:effectRef idx="0">
            <a:scrgbClr r="0" g="0" b="0"/>
          </a:effectRef>
          <a:fontRef idx="minor"/>
        </p:style>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187" name="CustomShape 2"/>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Rising Sea Level</a:t>
            </a:r>
            <a:endParaRPr lang="en-US" sz="2200" b="0" strike="noStrike" spc="-1">
              <a:latin typeface="Arial"/>
            </a:endParaRPr>
          </a:p>
        </p:txBody>
      </p:sp>
      <p:sp>
        <p:nvSpPr>
          <p:cNvPr id="188" name="CustomShape 3"/>
          <p:cNvSpPr/>
          <p:nvPr/>
        </p:nvSpPr>
        <p:spPr>
          <a:xfrm>
            <a:off x="335520" y="1268280"/>
            <a:ext cx="1074240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What’s the problem? </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0" strike="noStrike" spc="-1">
                <a:solidFill>
                  <a:srgbClr val="000000"/>
                </a:solidFill>
                <a:latin typeface="DejaVu Sans"/>
                <a:ea typeface="DejaVu Sans"/>
              </a:rPr>
              <a:t> </a:t>
            </a:r>
            <a:endParaRPr lang="en-US" sz="1800" b="0" strike="noStrike" spc="-1">
              <a:latin typeface="Arial"/>
            </a:endParaRPr>
          </a:p>
          <a:p>
            <a:pPr>
              <a:lnSpc>
                <a:spcPct val="100000"/>
              </a:lnSpc>
              <a:spcBef>
                <a:spcPts val="360"/>
              </a:spcBef>
            </a:pPr>
            <a:endParaRPr lang="en-US" sz="1800" b="0" strike="noStrike" spc="-1">
              <a:latin typeface="Arial"/>
            </a:endParaRPr>
          </a:p>
        </p:txBody>
      </p:sp>
      <p:sp>
        <p:nvSpPr>
          <p:cNvPr id="189" name="CustomShape 4"/>
          <p:cNvSpPr/>
          <p:nvPr/>
        </p:nvSpPr>
        <p:spPr>
          <a:xfrm>
            <a:off x="640080" y="3840480"/>
            <a:ext cx="1091880" cy="36036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sp>
      <p:sp>
        <p:nvSpPr>
          <p:cNvPr id="190" name="CustomShape 5"/>
          <p:cNvSpPr/>
          <p:nvPr/>
        </p:nvSpPr>
        <p:spPr>
          <a:xfrm rot="10814400">
            <a:off x="1460880" y="3756600"/>
            <a:ext cx="1001520" cy="448920"/>
          </a:xfrm>
          <a:custGeom>
            <a:avLst/>
            <a:gdLst/>
            <a:ahLst/>
            <a:cxnLst/>
            <a:rect l="l" t="t" r="r" b="b"/>
            <a:pathLst>
              <a:path w="2799" h="1266">
                <a:moveTo>
                  <a:pt x="0" y="3"/>
                </a:moveTo>
                <a:lnTo>
                  <a:pt x="2798" y="0"/>
                </a:lnTo>
                <a:lnTo>
                  <a:pt x="1848" y="1264"/>
                </a:lnTo>
                <a:lnTo>
                  <a:pt x="951" y="1265"/>
                </a:lnTo>
                <a:lnTo>
                  <a:pt x="0" y="3"/>
                </a:lnTo>
              </a:path>
            </a:pathLst>
          </a:custGeom>
          <a:solidFill>
            <a:srgbClr val="808080"/>
          </a:solidFill>
          <a:ln>
            <a:solidFill>
              <a:srgbClr val="3465A4"/>
            </a:solidFill>
          </a:ln>
        </p:spPr>
        <p:style>
          <a:lnRef idx="0">
            <a:scrgbClr r="0" g="0" b="0"/>
          </a:lnRef>
          <a:fillRef idx="0">
            <a:scrgbClr r="0" g="0" b="0"/>
          </a:fillRef>
          <a:effectRef idx="0">
            <a:scrgbClr r="0" g="0" b="0"/>
          </a:effectRef>
          <a:fontRef idx="minor"/>
        </p:style>
      </p:sp>
      <p:sp>
        <p:nvSpPr>
          <p:cNvPr id="191" name="CustomShape 6"/>
          <p:cNvSpPr/>
          <p:nvPr/>
        </p:nvSpPr>
        <p:spPr>
          <a:xfrm>
            <a:off x="2743200" y="3657600"/>
            <a:ext cx="1091880" cy="54324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sp>
      <p:sp>
        <p:nvSpPr>
          <p:cNvPr id="192" name="CustomShape 7"/>
          <p:cNvSpPr/>
          <p:nvPr/>
        </p:nvSpPr>
        <p:spPr>
          <a:xfrm rot="10814400">
            <a:off x="3290040" y="3568680"/>
            <a:ext cx="1275120" cy="635760"/>
          </a:xfrm>
          <a:custGeom>
            <a:avLst/>
            <a:gdLst/>
            <a:ahLst/>
            <a:cxnLst/>
            <a:rect l="l" t="t" r="r" b="b"/>
            <a:pathLst>
              <a:path w="3559" h="1786">
                <a:moveTo>
                  <a:pt x="0" y="5"/>
                </a:moveTo>
                <a:lnTo>
                  <a:pt x="3558" y="0"/>
                </a:lnTo>
                <a:lnTo>
                  <a:pt x="2350" y="1783"/>
                </a:lnTo>
                <a:lnTo>
                  <a:pt x="1209" y="1785"/>
                </a:lnTo>
                <a:lnTo>
                  <a:pt x="0" y="5"/>
                </a:lnTo>
              </a:path>
            </a:pathLst>
          </a:custGeom>
          <a:solidFill>
            <a:srgbClr val="808080"/>
          </a:solidFill>
          <a:ln>
            <a:solidFill>
              <a:srgbClr val="3465A4"/>
            </a:solidFill>
          </a:ln>
        </p:spPr>
        <p:style>
          <a:lnRef idx="0">
            <a:scrgbClr r="0" g="0" b="0"/>
          </a:lnRef>
          <a:fillRef idx="0">
            <a:scrgbClr r="0" g="0" b="0"/>
          </a:fillRef>
          <a:effectRef idx="0">
            <a:scrgbClr r="0" g="0" b="0"/>
          </a:effectRef>
          <a:fontRef idx="minor"/>
        </p:style>
      </p:sp>
      <p:sp>
        <p:nvSpPr>
          <p:cNvPr id="193" name="CustomShape 8"/>
          <p:cNvSpPr/>
          <p:nvPr/>
        </p:nvSpPr>
        <p:spPr>
          <a:xfrm>
            <a:off x="5029200" y="3383280"/>
            <a:ext cx="1366200" cy="83304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sp>
      <p:sp>
        <p:nvSpPr>
          <p:cNvPr id="194" name="CustomShape 9"/>
          <p:cNvSpPr/>
          <p:nvPr/>
        </p:nvSpPr>
        <p:spPr>
          <a:xfrm rot="10814400">
            <a:off x="5762520" y="3203640"/>
            <a:ext cx="1727640" cy="1012680"/>
          </a:xfrm>
          <a:custGeom>
            <a:avLst/>
            <a:gdLst/>
            <a:ahLst/>
            <a:cxnLst/>
            <a:rect l="l" t="t" r="r" b="b"/>
            <a:pathLst>
              <a:path w="4816" h="2834">
                <a:moveTo>
                  <a:pt x="0" y="5"/>
                </a:moveTo>
                <a:lnTo>
                  <a:pt x="4815" y="0"/>
                </a:lnTo>
                <a:lnTo>
                  <a:pt x="3182" y="2831"/>
                </a:lnTo>
                <a:lnTo>
                  <a:pt x="1638" y="2833"/>
                </a:lnTo>
                <a:lnTo>
                  <a:pt x="0" y="5"/>
                </a:lnTo>
              </a:path>
            </a:pathLst>
          </a:custGeom>
          <a:solidFill>
            <a:srgbClr val="808080"/>
          </a:solidFill>
          <a:ln>
            <a:solidFill>
              <a:srgbClr val="3465A4"/>
            </a:solidFill>
          </a:ln>
        </p:spPr>
        <p:style>
          <a:lnRef idx="0">
            <a:scrgbClr r="0" g="0" b="0"/>
          </a:lnRef>
          <a:fillRef idx="0">
            <a:scrgbClr r="0" g="0" b="0"/>
          </a:fillRef>
          <a:effectRef idx="0">
            <a:scrgbClr r="0" g="0" b="0"/>
          </a:effectRef>
          <a:fontRef idx="minor"/>
        </p:style>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196" name="CustomShape 2"/>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Rising Sea Level</a:t>
            </a:r>
            <a:endParaRPr lang="en-US" sz="2200" b="0" strike="noStrike" spc="-1">
              <a:latin typeface="Arial"/>
            </a:endParaRPr>
          </a:p>
        </p:txBody>
      </p:sp>
      <p:sp>
        <p:nvSpPr>
          <p:cNvPr id="197" name="CustomShape 3"/>
          <p:cNvSpPr/>
          <p:nvPr/>
        </p:nvSpPr>
        <p:spPr>
          <a:xfrm>
            <a:off x="335520" y="1268280"/>
            <a:ext cx="1074240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What’s the problem? </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0" strike="noStrike" spc="-1">
                <a:solidFill>
                  <a:srgbClr val="000000"/>
                </a:solidFill>
                <a:latin typeface="DejaVu Sans"/>
                <a:ea typeface="DejaVu Sans"/>
              </a:rPr>
              <a:t> </a:t>
            </a:r>
            <a:endParaRPr lang="en-US" sz="1800" b="0" strike="noStrike" spc="-1">
              <a:latin typeface="Arial"/>
            </a:endParaRPr>
          </a:p>
          <a:p>
            <a:pPr>
              <a:lnSpc>
                <a:spcPct val="100000"/>
              </a:lnSpc>
              <a:spcBef>
                <a:spcPts val="360"/>
              </a:spcBef>
            </a:pPr>
            <a:endParaRPr lang="en-US" sz="1800" b="0" strike="noStrike" spc="-1">
              <a:latin typeface="Arial"/>
            </a:endParaRPr>
          </a:p>
        </p:txBody>
      </p:sp>
      <p:sp>
        <p:nvSpPr>
          <p:cNvPr id="198" name="CustomShape 4"/>
          <p:cNvSpPr/>
          <p:nvPr/>
        </p:nvSpPr>
        <p:spPr>
          <a:xfrm rot="10814400">
            <a:off x="8786160" y="3021480"/>
            <a:ext cx="2092680" cy="1200240"/>
          </a:xfrm>
          <a:custGeom>
            <a:avLst/>
            <a:gdLst/>
            <a:ahLst/>
            <a:cxnLst/>
            <a:rect l="l" t="t" r="r" b="b"/>
            <a:pathLst>
              <a:path w="5830" h="3355">
                <a:moveTo>
                  <a:pt x="0" y="6"/>
                </a:moveTo>
                <a:lnTo>
                  <a:pt x="5829" y="0"/>
                </a:lnTo>
                <a:lnTo>
                  <a:pt x="3852" y="3352"/>
                </a:lnTo>
                <a:lnTo>
                  <a:pt x="1982" y="3354"/>
                </a:lnTo>
                <a:lnTo>
                  <a:pt x="0" y="6"/>
                </a:lnTo>
              </a:path>
            </a:pathLst>
          </a:custGeom>
          <a:solidFill>
            <a:srgbClr val="808080"/>
          </a:solidFill>
          <a:ln>
            <a:solidFill>
              <a:srgbClr val="3465A4"/>
            </a:solidFill>
          </a:ln>
        </p:spPr>
        <p:style>
          <a:lnRef idx="0">
            <a:scrgbClr r="0" g="0" b="0"/>
          </a:lnRef>
          <a:fillRef idx="0">
            <a:scrgbClr r="0" g="0" b="0"/>
          </a:fillRef>
          <a:effectRef idx="0">
            <a:scrgbClr r="0" g="0" b="0"/>
          </a:effectRef>
          <a:fontRef idx="minor"/>
        </p:style>
      </p:sp>
      <p:sp>
        <p:nvSpPr>
          <p:cNvPr id="199" name="CustomShape 5"/>
          <p:cNvSpPr/>
          <p:nvPr/>
        </p:nvSpPr>
        <p:spPr>
          <a:xfrm>
            <a:off x="640080" y="3840480"/>
            <a:ext cx="1091880" cy="36036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sp>
      <p:sp>
        <p:nvSpPr>
          <p:cNvPr id="200" name="CustomShape 6"/>
          <p:cNvSpPr/>
          <p:nvPr/>
        </p:nvSpPr>
        <p:spPr>
          <a:xfrm rot="10814400">
            <a:off x="1460880" y="3756600"/>
            <a:ext cx="1001520" cy="448920"/>
          </a:xfrm>
          <a:custGeom>
            <a:avLst/>
            <a:gdLst/>
            <a:ahLst/>
            <a:cxnLst/>
            <a:rect l="l" t="t" r="r" b="b"/>
            <a:pathLst>
              <a:path w="2799" h="1266">
                <a:moveTo>
                  <a:pt x="0" y="3"/>
                </a:moveTo>
                <a:lnTo>
                  <a:pt x="2798" y="0"/>
                </a:lnTo>
                <a:lnTo>
                  <a:pt x="1848" y="1264"/>
                </a:lnTo>
                <a:lnTo>
                  <a:pt x="951" y="1265"/>
                </a:lnTo>
                <a:lnTo>
                  <a:pt x="0" y="3"/>
                </a:lnTo>
              </a:path>
            </a:pathLst>
          </a:custGeom>
          <a:solidFill>
            <a:srgbClr val="808080"/>
          </a:solidFill>
          <a:ln>
            <a:solidFill>
              <a:srgbClr val="3465A4"/>
            </a:solidFill>
          </a:ln>
        </p:spPr>
        <p:style>
          <a:lnRef idx="0">
            <a:scrgbClr r="0" g="0" b="0"/>
          </a:lnRef>
          <a:fillRef idx="0">
            <a:scrgbClr r="0" g="0" b="0"/>
          </a:fillRef>
          <a:effectRef idx="0">
            <a:scrgbClr r="0" g="0" b="0"/>
          </a:effectRef>
          <a:fontRef idx="minor"/>
        </p:style>
      </p:sp>
      <p:sp>
        <p:nvSpPr>
          <p:cNvPr id="201" name="CustomShape 7"/>
          <p:cNvSpPr/>
          <p:nvPr/>
        </p:nvSpPr>
        <p:spPr>
          <a:xfrm>
            <a:off x="2743200" y="3657600"/>
            <a:ext cx="1091880" cy="54324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sp>
      <p:sp>
        <p:nvSpPr>
          <p:cNvPr id="202" name="CustomShape 8"/>
          <p:cNvSpPr/>
          <p:nvPr/>
        </p:nvSpPr>
        <p:spPr>
          <a:xfrm rot="10814400">
            <a:off x="3290040" y="3568680"/>
            <a:ext cx="1275120" cy="635760"/>
          </a:xfrm>
          <a:custGeom>
            <a:avLst/>
            <a:gdLst/>
            <a:ahLst/>
            <a:cxnLst/>
            <a:rect l="l" t="t" r="r" b="b"/>
            <a:pathLst>
              <a:path w="3559" h="1786">
                <a:moveTo>
                  <a:pt x="0" y="5"/>
                </a:moveTo>
                <a:lnTo>
                  <a:pt x="3558" y="0"/>
                </a:lnTo>
                <a:lnTo>
                  <a:pt x="2350" y="1783"/>
                </a:lnTo>
                <a:lnTo>
                  <a:pt x="1209" y="1785"/>
                </a:lnTo>
                <a:lnTo>
                  <a:pt x="0" y="5"/>
                </a:lnTo>
              </a:path>
            </a:pathLst>
          </a:custGeom>
          <a:solidFill>
            <a:srgbClr val="808080"/>
          </a:solidFill>
          <a:ln>
            <a:solidFill>
              <a:srgbClr val="3465A4"/>
            </a:solidFill>
          </a:ln>
        </p:spPr>
        <p:style>
          <a:lnRef idx="0">
            <a:scrgbClr r="0" g="0" b="0"/>
          </a:lnRef>
          <a:fillRef idx="0">
            <a:scrgbClr r="0" g="0" b="0"/>
          </a:fillRef>
          <a:effectRef idx="0">
            <a:scrgbClr r="0" g="0" b="0"/>
          </a:effectRef>
          <a:fontRef idx="minor"/>
        </p:style>
      </p:sp>
      <p:sp>
        <p:nvSpPr>
          <p:cNvPr id="203" name="CustomShape 9"/>
          <p:cNvSpPr/>
          <p:nvPr/>
        </p:nvSpPr>
        <p:spPr>
          <a:xfrm>
            <a:off x="5029200" y="3383280"/>
            <a:ext cx="1366200" cy="83304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sp>
      <p:sp>
        <p:nvSpPr>
          <p:cNvPr id="204" name="CustomShape 10"/>
          <p:cNvSpPr/>
          <p:nvPr/>
        </p:nvSpPr>
        <p:spPr>
          <a:xfrm rot="10814400">
            <a:off x="5762520" y="3203640"/>
            <a:ext cx="1727640" cy="1012680"/>
          </a:xfrm>
          <a:custGeom>
            <a:avLst/>
            <a:gdLst/>
            <a:ahLst/>
            <a:cxnLst/>
            <a:rect l="l" t="t" r="r" b="b"/>
            <a:pathLst>
              <a:path w="4816" h="2834">
                <a:moveTo>
                  <a:pt x="0" y="5"/>
                </a:moveTo>
                <a:lnTo>
                  <a:pt x="4815" y="0"/>
                </a:lnTo>
                <a:lnTo>
                  <a:pt x="3182" y="2831"/>
                </a:lnTo>
                <a:lnTo>
                  <a:pt x="1638" y="2833"/>
                </a:lnTo>
                <a:lnTo>
                  <a:pt x="0" y="5"/>
                </a:lnTo>
              </a:path>
            </a:pathLst>
          </a:custGeom>
          <a:solidFill>
            <a:srgbClr val="808080"/>
          </a:solidFill>
          <a:ln>
            <a:solidFill>
              <a:srgbClr val="3465A4"/>
            </a:solidFill>
          </a:ln>
        </p:spPr>
        <p:style>
          <a:lnRef idx="0">
            <a:scrgbClr r="0" g="0" b="0"/>
          </a:lnRef>
          <a:fillRef idx="0">
            <a:scrgbClr r="0" g="0" b="0"/>
          </a:fillRef>
          <a:effectRef idx="0">
            <a:scrgbClr r="0" g="0" b="0"/>
          </a:effectRef>
          <a:fontRef idx="minor"/>
        </p:style>
      </p:sp>
      <p:sp>
        <p:nvSpPr>
          <p:cNvPr id="205" name="CustomShape 11"/>
          <p:cNvSpPr/>
          <p:nvPr/>
        </p:nvSpPr>
        <p:spPr>
          <a:xfrm>
            <a:off x="9601200" y="2305440"/>
            <a:ext cx="268920" cy="397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200" b="1" strike="noStrike" spc="-1">
                <a:solidFill>
                  <a:srgbClr val="C9211E"/>
                </a:solidFill>
                <a:latin typeface="Arial"/>
                <a:ea typeface="DejaVu Sans"/>
              </a:rPr>
              <a:t>?</a:t>
            </a:r>
            <a:endParaRPr lang="en-US" sz="2200" b="0" strike="noStrike" spc="-1">
              <a:latin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207" name="CustomShape 2"/>
          <p:cNvSpPr/>
          <p:nvPr/>
        </p:nvSpPr>
        <p:spPr>
          <a:xfrm>
            <a:off x="335520" y="1268280"/>
            <a:ext cx="1074240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Catastrophe is the new “normal”</a:t>
            </a: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Extreme weather events occur more often and with increased intensity</a:t>
            </a: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100 year floods/droughts/etc. occur every 10 years</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0" strike="noStrike" spc="-1">
                <a:solidFill>
                  <a:srgbClr val="000000"/>
                </a:solidFill>
                <a:latin typeface="DejaVu Sans"/>
                <a:ea typeface="DejaVu Sans"/>
              </a:rPr>
              <a:t> </a:t>
            </a:r>
            <a:endParaRPr lang="en-US" sz="1800" b="0" strike="noStrike" spc="-1">
              <a:latin typeface="Arial"/>
            </a:endParaRPr>
          </a:p>
          <a:p>
            <a:pPr>
              <a:lnSpc>
                <a:spcPct val="100000"/>
              </a:lnSpc>
              <a:spcBef>
                <a:spcPts val="360"/>
              </a:spcBef>
            </a:pPr>
            <a:r>
              <a:rPr lang="en-US" sz="1800" b="0" strike="noStrike" spc="-1">
                <a:solidFill>
                  <a:srgbClr val="000000"/>
                </a:solidFill>
                <a:latin typeface="DejaVu Sans"/>
                <a:ea typeface="DejaVu Sans"/>
              </a:rPr>
              <a:t> </a:t>
            </a:r>
            <a:endParaRPr lang="en-US" sz="1800" b="0" strike="noStrike" spc="-1">
              <a:latin typeface="Arial"/>
            </a:endParaRPr>
          </a:p>
          <a:p>
            <a:pPr>
              <a:lnSpc>
                <a:spcPct val="100000"/>
              </a:lnSpc>
              <a:spcBef>
                <a:spcPts val="360"/>
              </a:spcBef>
            </a:pPr>
            <a:endParaRPr lang="en-US" sz="1800" b="0" strike="noStrike" spc="-1">
              <a:latin typeface="Arial"/>
            </a:endParaRPr>
          </a:p>
        </p:txBody>
      </p:sp>
      <p:sp>
        <p:nvSpPr>
          <p:cNvPr id="208"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Extreme Weather Events</a:t>
            </a:r>
            <a:endParaRPr lang="en-US" sz="2200" b="0" strike="noStrike" spc="-1">
              <a:latin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210" name="CustomShape 2"/>
          <p:cNvSpPr/>
          <p:nvPr/>
        </p:nvSpPr>
        <p:spPr>
          <a:xfrm>
            <a:off x="335520" y="1268280"/>
            <a:ext cx="1074240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Catastrophe is the new “normal”</a:t>
            </a: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Extreme weather events occur more often and with increased intensity</a:t>
            </a: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100 year floods/droughts/etc. occur every 10 years</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0" strike="noStrike" spc="-1">
                <a:solidFill>
                  <a:srgbClr val="000000"/>
                </a:solidFill>
                <a:latin typeface="DejaVu Sans"/>
                <a:ea typeface="DejaVu Sans"/>
              </a:rPr>
              <a:t>	→ More and more parts of the world will become uninhabitable</a:t>
            </a:r>
            <a:endParaRPr lang="en-US" sz="1800" b="0" strike="noStrike" spc="-1">
              <a:latin typeface="Arial"/>
            </a:endParaRPr>
          </a:p>
          <a:p>
            <a:pPr>
              <a:lnSpc>
                <a:spcPct val="100000"/>
              </a:lnSpc>
              <a:spcBef>
                <a:spcPts val="360"/>
              </a:spcBef>
            </a:pPr>
            <a:r>
              <a:rPr lang="en-US" sz="1800" b="0" strike="noStrike" spc="-1">
                <a:solidFill>
                  <a:srgbClr val="000000"/>
                </a:solidFill>
                <a:latin typeface="DejaVu Sans"/>
                <a:ea typeface="DejaVu Sans"/>
              </a:rPr>
              <a:t> </a:t>
            </a:r>
            <a:endParaRPr lang="en-US" sz="1800" b="0" strike="noStrike" spc="-1">
              <a:latin typeface="Arial"/>
            </a:endParaRPr>
          </a:p>
          <a:p>
            <a:pPr>
              <a:lnSpc>
                <a:spcPct val="100000"/>
              </a:lnSpc>
              <a:spcBef>
                <a:spcPts val="360"/>
              </a:spcBef>
            </a:pPr>
            <a:endParaRPr lang="en-US" sz="1800" b="0" strike="noStrike" spc="-1">
              <a:latin typeface="Arial"/>
            </a:endParaRPr>
          </a:p>
        </p:txBody>
      </p:sp>
      <p:sp>
        <p:nvSpPr>
          <p:cNvPr id="211"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Extreme Weather Events</a:t>
            </a:r>
            <a:endParaRPr lang="en-US" sz="2200" b="0" strike="noStrike" spc="-1">
              <a:latin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213" name="CustomShape 2"/>
          <p:cNvSpPr/>
          <p:nvPr/>
        </p:nvSpPr>
        <p:spPr>
          <a:xfrm>
            <a:off x="335520" y="1268280"/>
            <a:ext cx="1074240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Catastrophe is the new “normal”</a:t>
            </a: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Extreme weather events occur more often and with increased intensity</a:t>
            </a: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100 year floods/droughts/etc. occur every 10 years</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0" strike="noStrike" spc="-1">
                <a:solidFill>
                  <a:srgbClr val="000000"/>
                </a:solidFill>
                <a:latin typeface="DejaVu Sans"/>
                <a:ea typeface="DejaVu Sans"/>
              </a:rPr>
              <a:t>	→ More and more parts of the world will become uninhabitable</a:t>
            </a:r>
            <a:endParaRPr lang="en-US" sz="1800" b="0" strike="noStrike" spc="-1">
              <a:latin typeface="Arial"/>
            </a:endParaRPr>
          </a:p>
          <a:p>
            <a:pPr>
              <a:lnSpc>
                <a:spcPct val="100000"/>
              </a:lnSpc>
              <a:spcBef>
                <a:spcPts val="360"/>
              </a:spcBef>
            </a:pPr>
            <a:r>
              <a:rPr lang="en-US" sz="1800" b="0" strike="noStrike" spc="-1">
                <a:solidFill>
                  <a:srgbClr val="000000"/>
                </a:solidFill>
                <a:latin typeface="DejaVu Sans"/>
                <a:ea typeface="DejaVu Sans"/>
              </a:rPr>
              <a:t>	→ More inhabitants per m² that need to be cared for under extreme conditions</a:t>
            </a:r>
            <a:endParaRPr lang="en-US" sz="1800" b="0" strike="noStrike" spc="-1">
              <a:latin typeface="Arial"/>
            </a:endParaRPr>
          </a:p>
          <a:p>
            <a:pPr>
              <a:lnSpc>
                <a:spcPct val="100000"/>
              </a:lnSpc>
              <a:spcBef>
                <a:spcPts val="360"/>
              </a:spcBef>
            </a:pPr>
            <a:endParaRPr lang="en-US" sz="1800" b="0" strike="noStrike" spc="-1">
              <a:latin typeface="Arial"/>
            </a:endParaRPr>
          </a:p>
        </p:txBody>
      </p:sp>
      <p:sp>
        <p:nvSpPr>
          <p:cNvPr id="214"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 – Extreme Weather Events</a:t>
            </a:r>
            <a:endParaRPr lang="en-US" sz="2200" b="0" strike="noStrike" spc="-1">
              <a:latin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216" name="CustomShape 2"/>
          <p:cNvSpPr/>
          <p:nvPr/>
        </p:nvSpPr>
        <p:spPr>
          <a:xfrm>
            <a:off x="335520" y="1268640"/>
            <a:ext cx="10744920" cy="5032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50000"/>
              </a:lnSpc>
              <a:spcBef>
                <a:spcPts val="360"/>
              </a:spcBef>
              <a:tabLst>
                <a:tab pos="0" algn="l"/>
              </a:tabLst>
            </a:pPr>
            <a:r>
              <a:rPr lang="en-US" sz="1800" b="0" i="1" strike="noStrike" spc="-1">
                <a:solidFill>
                  <a:srgbClr val="000000"/>
                </a:solidFill>
                <a:latin typeface="DejaVu Sans"/>
                <a:ea typeface="DejaVu Sans"/>
              </a:rPr>
              <a:t>“change is coming, whether you like it or not”</a:t>
            </a:r>
            <a:endParaRPr lang="en-US" sz="1800" b="0" strike="noStrike" spc="-1">
              <a:latin typeface="Arial"/>
            </a:endParaRPr>
          </a:p>
          <a:p>
            <a:pPr algn="ctr">
              <a:lnSpc>
                <a:spcPct val="150000"/>
              </a:lnSpc>
              <a:spcBef>
                <a:spcPts val="360"/>
              </a:spcBef>
              <a:tabLst>
                <a:tab pos="0" algn="l"/>
              </a:tabLst>
            </a:pPr>
            <a:r>
              <a:rPr lang="en-US" sz="1800" b="0" i="1" strike="noStrike" spc="-1">
                <a:solidFill>
                  <a:srgbClr val="000000"/>
                </a:solidFill>
                <a:latin typeface="DejaVu Sans"/>
                <a:ea typeface="DejaVu Sans"/>
              </a:rPr>
              <a:t>					Greta Thunberg</a:t>
            </a:r>
            <a:endParaRPr lang="en-US" sz="1800" b="0" strike="noStrike" spc="-1">
              <a:latin typeface="Arial"/>
            </a:endParaRPr>
          </a:p>
          <a:p>
            <a:pPr algn="ctr">
              <a:lnSpc>
                <a:spcPct val="150000"/>
              </a:lnSpc>
              <a:spcBef>
                <a:spcPts val="360"/>
              </a:spcBef>
              <a:tabLst>
                <a:tab pos="0" algn="l"/>
              </a:tabLst>
            </a:pPr>
            <a:endParaRPr lang="en-US" sz="1800" b="0" strike="noStrike" spc="-1">
              <a:latin typeface="Arial"/>
            </a:endParaRPr>
          </a:p>
        </p:txBody>
      </p:sp>
      <p:sp>
        <p:nvSpPr>
          <p:cNvPr id="217" name="CustomShape 3"/>
          <p:cNvSpPr/>
          <p:nvPr/>
        </p:nvSpPr>
        <p:spPr>
          <a:xfrm>
            <a:off x="3724920" y="4788360"/>
            <a:ext cx="3965760" cy="362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spcBef>
                <a:spcPts val="281"/>
              </a:spcBef>
              <a:tabLst>
                <a:tab pos="0" algn="l"/>
              </a:tabLst>
            </a:pPr>
            <a:r>
              <a:rPr lang="en-US" sz="1400" b="0" u="sng" strike="noStrike" spc="-1">
                <a:solidFill>
                  <a:srgbClr val="0000FF"/>
                </a:solidFill>
                <a:uFillTx/>
                <a:latin typeface="DejaVu Sans"/>
                <a:ea typeface="DejaVu Sans"/>
                <a:hlinkClick r:id="rId2"/>
              </a:rPr>
              <a:t>Click Me</a:t>
            </a:r>
            <a:endParaRPr lang="en-US" sz="1400" b="0" strike="noStrike" spc="-1">
              <a:latin typeface="Arial"/>
            </a:endParaRPr>
          </a:p>
          <a:p>
            <a:pPr algn="ctr">
              <a:lnSpc>
                <a:spcPct val="100000"/>
              </a:lnSpc>
              <a:spcBef>
                <a:spcPts val="281"/>
              </a:spcBef>
              <a:tabLst>
                <a:tab pos="0" algn="l"/>
              </a:tabLst>
            </a:pPr>
            <a:r>
              <a:rPr lang="en-US" sz="1400" b="0" strike="noStrike" spc="-1">
                <a:solidFill>
                  <a:srgbClr val="000000"/>
                </a:solidFill>
                <a:latin typeface="DejaVu Sans"/>
                <a:ea typeface="DejaVu Sans"/>
              </a:rPr>
              <a:t>(start video at 1:50)</a:t>
            </a:r>
            <a:endParaRPr lang="en-US" sz="1400" b="0" strike="noStrike" spc="-1">
              <a:latin typeface="Arial"/>
            </a:endParaRPr>
          </a:p>
        </p:txBody>
      </p:sp>
      <p:sp>
        <p:nvSpPr>
          <p:cNvPr id="218" name="CustomShape 4"/>
          <p:cNvSpPr/>
          <p:nvPr/>
        </p:nvSpPr>
        <p:spPr>
          <a:xfrm>
            <a:off x="263520" y="6411600"/>
            <a:ext cx="647244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DejaVu Sans"/>
                <a:ea typeface="Roboto"/>
              </a:rPr>
              <a:t>Guardian News (2019) – https://www.youtube.com/watch?v=TMrtLsQbaok </a:t>
            </a:r>
            <a:endParaRPr lang="en-US" sz="900" b="0" strike="noStrike" spc="-1">
              <a:latin typeface="Arial"/>
            </a:endParaRPr>
          </a:p>
        </p:txBody>
      </p:sp>
      <p:sp>
        <p:nvSpPr>
          <p:cNvPr id="219" name="CustomShape 5"/>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Climate Change</a:t>
            </a:r>
            <a:endParaRPr lang="en-US" sz="2200" b="0" strike="noStrike" spc="-1">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Question 1 </a:t>
            </a:r>
            <a:endParaRPr lang="en-US" sz="2400" b="0" strike="noStrike" spc="-1">
              <a:latin typeface="Arial"/>
            </a:endParaRPr>
          </a:p>
        </p:txBody>
      </p:sp>
      <p:sp>
        <p:nvSpPr>
          <p:cNvPr id="103" name="CustomShape 2"/>
          <p:cNvSpPr/>
          <p:nvPr/>
        </p:nvSpPr>
        <p:spPr>
          <a:xfrm>
            <a:off x="335520" y="1268280"/>
            <a:ext cx="1074240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How old are you?</a:t>
            </a:r>
            <a:endParaRPr lang="en-US" sz="1800" b="0" strike="noStrike" spc="-1">
              <a:latin typeface="Arial"/>
            </a:endParaRPr>
          </a:p>
          <a:p>
            <a:pPr>
              <a:lnSpc>
                <a:spcPct val="100000"/>
              </a:lnSpc>
              <a:spcBef>
                <a:spcPts val="360"/>
              </a:spcBef>
            </a:pPr>
            <a:r>
              <a:rPr lang="en-US" sz="1800" b="0" strike="noStrike" spc="-1">
                <a:solidFill>
                  <a:srgbClr val="000000"/>
                </a:solidFill>
                <a:latin typeface="DejaVu Sans"/>
                <a:ea typeface="DejaVu Sans"/>
              </a:rPr>
              <a:t>	→ Type your response in the poll field.</a:t>
            </a:r>
            <a:endParaRPr lang="en-US" sz="1800" b="0" strike="noStrike" spc="-1">
              <a:latin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221" name="CustomShape 2"/>
          <p:cNvSpPr/>
          <p:nvPr/>
        </p:nvSpPr>
        <p:spPr>
          <a:xfrm>
            <a:off x="263520" y="6411600"/>
            <a:ext cx="777708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1. "Landfill at Upernavik" by ulalume – https://www.flickr.com/photos/96649248@N00/43867280734 – </a:t>
            </a:r>
            <a:r>
              <a:rPr lang="en-US" sz="900" b="0" u="sng" strike="noStrike" spc="-1">
                <a:solidFill>
                  <a:srgbClr val="0000FF"/>
                </a:solidFill>
                <a:uFillTx/>
                <a:latin typeface="Roboto"/>
                <a:ea typeface="Roboto"/>
                <a:hlinkClick r:id="rId2"/>
              </a:rPr>
              <a:t>CC BY-NC-ND 2.0</a:t>
            </a:r>
            <a:r>
              <a:rPr lang="en-US" sz="900" b="0" strike="noStrike" spc="-1">
                <a:solidFill>
                  <a:srgbClr val="A6A6A6"/>
                </a:solidFill>
                <a:latin typeface="Roboto"/>
                <a:ea typeface="Roboto"/>
              </a:rPr>
              <a:t>.</a:t>
            </a:r>
            <a:endParaRPr lang="en-US" sz="900" b="0" strike="noStrike" spc="-1">
              <a:latin typeface="Arial"/>
            </a:endParaRPr>
          </a:p>
          <a:p>
            <a:pPr>
              <a:lnSpc>
                <a:spcPct val="100000"/>
              </a:lnSpc>
            </a:pPr>
            <a:r>
              <a:rPr lang="en-US" sz="900" b="0" strike="noStrike" spc="-1">
                <a:solidFill>
                  <a:srgbClr val="A6A6A6"/>
                </a:solidFill>
                <a:latin typeface="Roboto"/>
                <a:ea typeface="Roboto"/>
              </a:rPr>
              <a:t>2. Christian Hüpfer – https://flic.kr/p/aKXw2F – </a:t>
            </a:r>
            <a:r>
              <a:rPr lang="en-US" sz="900" b="0" u="sng" strike="noStrike" spc="-1">
                <a:solidFill>
                  <a:srgbClr val="0000FF"/>
                </a:solidFill>
                <a:uFillTx/>
                <a:latin typeface="Roboto"/>
                <a:ea typeface="Roboto"/>
                <a:hlinkClick r:id="rId3"/>
              </a:rPr>
              <a:t>CC BY-SA 2.0</a:t>
            </a:r>
            <a:r>
              <a:rPr lang="en-US" sz="900" b="0" strike="noStrike" spc="-1">
                <a:solidFill>
                  <a:srgbClr val="A6A6A6"/>
                </a:solidFill>
                <a:latin typeface="Roboto"/>
                <a:ea typeface="Roboto"/>
              </a:rPr>
              <a:t>.</a:t>
            </a:r>
            <a:endParaRPr lang="en-US" sz="900" b="0" strike="noStrike" spc="-1">
              <a:latin typeface="Arial"/>
            </a:endParaRPr>
          </a:p>
        </p:txBody>
      </p:sp>
      <p:pic>
        <p:nvPicPr>
          <p:cNvPr id="222" name="Grafik 221"/>
          <p:cNvPicPr/>
          <p:nvPr/>
        </p:nvPicPr>
        <p:blipFill>
          <a:blip r:embed="rId4"/>
          <a:stretch/>
        </p:blipFill>
        <p:spPr>
          <a:xfrm>
            <a:off x="548640" y="1645920"/>
            <a:ext cx="5114160" cy="3834360"/>
          </a:xfrm>
          <a:prstGeom prst="rect">
            <a:avLst/>
          </a:prstGeom>
          <a:ln>
            <a:noFill/>
          </a:ln>
        </p:spPr>
      </p:pic>
      <p:pic>
        <p:nvPicPr>
          <p:cNvPr id="223" name="Grafik 222"/>
          <p:cNvPicPr/>
          <p:nvPr/>
        </p:nvPicPr>
        <p:blipFill>
          <a:blip r:embed="rId5"/>
          <a:stretch/>
        </p:blipFill>
        <p:spPr>
          <a:xfrm>
            <a:off x="6035040" y="2661120"/>
            <a:ext cx="4949640" cy="3276360"/>
          </a:xfrm>
          <a:prstGeom prst="rect">
            <a:avLst/>
          </a:prstGeom>
          <a:ln>
            <a:noFill/>
          </a:ln>
        </p:spPr>
      </p:pic>
      <p:sp>
        <p:nvSpPr>
          <p:cNvPr id="224"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Environmental Pollution – Waste </a:t>
            </a:r>
            <a:endParaRPr lang="en-US" sz="2200" b="0" strike="noStrike" spc="-1">
              <a:latin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226" name="CustomShape 2"/>
          <p:cNvSpPr/>
          <p:nvPr/>
        </p:nvSpPr>
        <p:spPr>
          <a:xfrm>
            <a:off x="335520" y="1268280"/>
            <a:ext cx="5876640" cy="4303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3 of the 10 dirtiest european coal plants are located in Poland</a:t>
            </a: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In which country/countries are the other 7 dirtiest coal plants located?</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0" strike="noStrike" spc="-1">
                <a:solidFill>
                  <a:srgbClr val="FFFFFF"/>
                </a:solidFill>
                <a:latin typeface="DejaVu Sans"/>
                <a:ea typeface="DejaVu Sans"/>
              </a:rPr>
              <a:t>f the 10 dirtiest european coal plants are located in </a:t>
            </a:r>
            <a:r>
              <a:rPr lang="en-US" sz="1800" b="1" strike="noStrike" spc="-1">
                <a:solidFill>
                  <a:srgbClr val="FFFFFF"/>
                </a:solidFill>
                <a:latin typeface="DejaVu Sans"/>
                <a:ea typeface="DejaVu Sans"/>
              </a:rPr>
              <a:t>GERMANY</a:t>
            </a:r>
            <a:endParaRPr lang="en-US" sz="1800" b="0" strike="noStrike" spc="-1">
              <a:latin typeface="Arial"/>
            </a:endParaRPr>
          </a:p>
        </p:txBody>
      </p:sp>
      <p:sp>
        <p:nvSpPr>
          <p:cNvPr id="227" name="CustomShape 3"/>
          <p:cNvSpPr/>
          <p:nvPr/>
        </p:nvSpPr>
        <p:spPr>
          <a:xfrm>
            <a:off x="4206240" y="721800"/>
            <a:ext cx="1089000" cy="338040"/>
          </a:xfrm>
          <a:prstGeom prst="rect">
            <a:avLst/>
          </a:prstGeom>
          <a:noFill/>
          <a:ln>
            <a:noFill/>
          </a:ln>
        </p:spPr>
        <p:style>
          <a:lnRef idx="0">
            <a:scrgbClr r="0" g="0" b="0"/>
          </a:lnRef>
          <a:fillRef idx="0">
            <a:scrgbClr r="0" g="0" b="0"/>
          </a:fillRef>
          <a:effectRef idx="0">
            <a:scrgbClr r="0" g="0" b="0"/>
          </a:effectRef>
          <a:fontRef idx="minor"/>
        </p:style>
      </p:sp>
      <p:sp>
        <p:nvSpPr>
          <p:cNvPr id="228" name="CustomShape 4"/>
          <p:cNvSpPr/>
          <p:nvPr/>
        </p:nvSpPr>
        <p:spPr>
          <a:xfrm>
            <a:off x="263520" y="6265440"/>
            <a:ext cx="7777080" cy="501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1. https://ember-climate.org/insights/research/top-10-emitters-in-the-eu-ets-2021/</a:t>
            </a:r>
            <a:endParaRPr lang="en-US" sz="900" b="0" strike="noStrike" spc="-1">
              <a:latin typeface="Arial"/>
            </a:endParaRPr>
          </a:p>
          <a:p>
            <a:pPr>
              <a:lnSpc>
                <a:spcPct val="100000"/>
              </a:lnSpc>
            </a:pPr>
            <a:r>
              <a:rPr lang="en-US" sz="900" b="0" strike="noStrike" spc="-1">
                <a:solidFill>
                  <a:srgbClr val="A6A6A6"/>
                </a:solidFill>
                <a:latin typeface="Roboto"/>
                <a:ea typeface="Roboto"/>
              </a:rPr>
              <a:t>2. John Englart – https://www.flickr.com/photos/takver/11308053925/ – </a:t>
            </a:r>
            <a:r>
              <a:rPr lang="en-US" sz="900" b="0" u="sng" strike="noStrike" spc="-1">
                <a:solidFill>
                  <a:srgbClr val="0000FF"/>
                </a:solidFill>
                <a:uFillTx/>
                <a:latin typeface="Roboto"/>
                <a:ea typeface="Roboto"/>
                <a:hlinkClick r:id="rId2"/>
              </a:rPr>
              <a:t>CC BY-SA 2.0</a:t>
            </a:r>
            <a:r>
              <a:rPr lang="en-US" sz="900" b="0" strike="noStrike" spc="-1">
                <a:solidFill>
                  <a:srgbClr val="A6A6A6"/>
                </a:solidFill>
                <a:latin typeface="Roboto"/>
                <a:ea typeface="Roboto"/>
              </a:rPr>
              <a:t>.</a:t>
            </a:r>
            <a:endParaRPr lang="en-US" sz="900" b="0" strike="noStrike" spc="-1">
              <a:latin typeface="Arial"/>
            </a:endParaRPr>
          </a:p>
          <a:p>
            <a:pPr>
              <a:lnSpc>
                <a:spcPct val="100000"/>
              </a:lnSpc>
            </a:pPr>
            <a:r>
              <a:rPr lang="en-US" sz="900" b="0" strike="noStrike" spc="-1">
                <a:solidFill>
                  <a:srgbClr val="A6A6A6"/>
                </a:solidFill>
                <a:latin typeface="Roboto"/>
                <a:ea typeface="Roboto"/>
              </a:rPr>
              <a:t>3. John Englart – https://www.flickr.com/photos/takver/51658831095/ – </a:t>
            </a:r>
            <a:r>
              <a:rPr lang="en-US" sz="900" b="0" u="sng" strike="noStrike" spc="-1">
                <a:solidFill>
                  <a:srgbClr val="0000FF"/>
                </a:solidFill>
                <a:uFillTx/>
                <a:latin typeface="Roboto"/>
                <a:ea typeface="Roboto"/>
                <a:hlinkClick r:id="rId2"/>
              </a:rPr>
              <a:t>CC BY-SA 2.0</a:t>
            </a:r>
            <a:r>
              <a:rPr lang="en-US" sz="900" b="0" strike="noStrike" spc="-1">
                <a:solidFill>
                  <a:srgbClr val="A6A6A6"/>
                </a:solidFill>
                <a:latin typeface="Roboto"/>
                <a:ea typeface="Roboto"/>
              </a:rPr>
              <a:t>.</a:t>
            </a:r>
            <a:endParaRPr lang="en-US" sz="900" b="0" strike="noStrike" spc="-1">
              <a:latin typeface="Arial"/>
            </a:endParaRPr>
          </a:p>
        </p:txBody>
      </p:sp>
      <p:pic>
        <p:nvPicPr>
          <p:cNvPr id="229" name="Grafik 228"/>
          <p:cNvPicPr/>
          <p:nvPr/>
        </p:nvPicPr>
        <p:blipFill>
          <a:blip r:embed="rId3"/>
          <a:stretch/>
        </p:blipFill>
        <p:spPr>
          <a:xfrm>
            <a:off x="6949440" y="914400"/>
            <a:ext cx="3944160" cy="2838960"/>
          </a:xfrm>
          <a:prstGeom prst="rect">
            <a:avLst/>
          </a:prstGeom>
          <a:ln>
            <a:noFill/>
          </a:ln>
        </p:spPr>
      </p:pic>
      <p:pic>
        <p:nvPicPr>
          <p:cNvPr id="230" name="Grafik 229"/>
          <p:cNvPicPr/>
          <p:nvPr/>
        </p:nvPicPr>
        <p:blipFill>
          <a:blip r:embed="rId4"/>
          <a:stretch/>
        </p:blipFill>
        <p:spPr>
          <a:xfrm>
            <a:off x="6949440" y="3931920"/>
            <a:ext cx="3971880" cy="2646000"/>
          </a:xfrm>
          <a:prstGeom prst="rect">
            <a:avLst/>
          </a:prstGeom>
          <a:ln>
            <a:noFill/>
          </a:ln>
        </p:spPr>
      </p:pic>
      <p:sp>
        <p:nvSpPr>
          <p:cNvPr id="231" name="CustomShape 5"/>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Environmental Pollution – Fossil Fuels</a:t>
            </a:r>
            <a:endParaRPr lang="en-US" sz="2200" b="0" strike="noStrike" spc="-1">
              <a:latin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233" name="CustomShape 2"/>
          <p:cNvSpPr/>
          <p:nvPr/>
        </p:nvSpPr>
        <p:spPr>
          <a:xfrm>
            <a:off x="335520" y="1268280"/>
            <a:ext cx="5876640" cy="4303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3 of the 10 dirtiest European coal plants are located in Poland</a:t>
            </a: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In which country/countries are the other 7 dirtiest coal plants located?</a:t>
            </a:r>
            <a:endParaRPr lang="en-US" sz="1800" b="0" strike="noStrike" spc="-1">
              <a:latin typeface="Arial"/>
            </a:endParaRPr>
          </a:p>
          <a:p>
            <a:pPr>
              <a:lnSpc>
                <a:spcPct val="100000"/>
              </a:lnSpc>
              <a:spcBef>
                <a:spcPts val="360"/>
              </a:spcBef>
            </a:pPr>
            <a:endParaRPr lang="en-US" sz="1800" b="0" strike="noStrike" spc="-1">
              <a:latin typeface="Arial"/>
            </a:endParaRPr>
          </a:p>
          <a:p>
            <a:pPr marL="432000" lvl="1" indent="-2098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7 of the 10 dirtiest European coal plants are located in </a:t>
            </a:r>
            <a:r>
              <a:rPr lang="en-US" sz="1800" b="1" strike="noStrike" spc="-1">
                <a:solidFill>
                  <a:srgbClr val="000000"/>
                </a:solidFill>
                <a:latin typeface="DejaVu Sans"/>
                <a:ea typeface="DejaVu Sans"/>
              </a:rPr>
              <a:t>GERMANY</a:t>
            </a:r>
            <a:endParaRPr lang="en-US" sz="1800" b="0" strike="noStrike" spc="-1">
              <a:latin typeface="Arial"/>
            </a:endParaRPr>
          </a:p>
        </p:txBody>
      </p:sp>
      <p:sp>
        <p:nvSpPr>
          <p:cNvPr id="234" name="CustomShape 3"/>
          <p:cNvSpPr/>
          <p:nvPr/>
        </p:nvSpPr>
        <p:spPr>
          <a:xfrm>
            <a:off x="4206240" y="721800"/>
            <a:ext cx="1089000" cy="338040"/>
          </a:xfrm>
          <a:prstGeom prst="rect">
            <a:avLst/>
          </a:prstGeom>
          <a:noFill/>
          <a:ln>
            <a:noFill/>
          </a:ln>
        </p:spPr>
        <p:style>
          <a:lnRef idx="0">
            <a:scrgbClr r="0" g="0" b="0"/>
          </a:lnRef>
          <a:fillRef idx="0">
            <a:scrgbClr r="0" g="0" b="0"/>
          </a:fillRef>
          <a:effectRef idx="0">
            <a:scrgbClr r="0" g="0" b="0"/>
          </a:effectRef>
          <a:fontRef idx="minor"/>
        </p:style>
      </p:sp>
      <p:pic>
        <p:nvPicPr>
          <p:cNvPr id="235" name="Grafik 234"/>
          <p:cNvPicPr/>
          <p:nvPr/>
        </p:nvPicPr>
        <p:blipFill>
          <a:blip r:embed="rId2"/>
          <a:stretch/>
        </p:blipFill>
        <p:spPr>
          <a:xfrm>
            <a:off x="6949440" y="914400"/>
            <a:ext cx="3944160" cy="2838960"/>
          </a:xfrm>
          <a:prstGeom prst="rect">
            <a:avLst/>
          </a:prstGeom>
          <a:ln>
            <a:noFill/>
          </a:ln>
        </p:spPr>
      </p:pic>
      <p:pic>
        <p:nvPicPr>
          <p:cNvPr id="236" name="Grafik 235"/>
          <p:cNvPicPr/>
          <p:nvPr/>
        </p:nvPicPr>
        <p:blipFill>
          <a:blip r:embed="rId3"/>
          <a:stretch/>
        </p:blipFill>
        <p:spPr>
          <a:xfrm>
            <a:off x="6949440" y="3931920"/>
            <a:ext cx="3971880" cy="2646000"/>
          </a:xfrm>
          <a:prstGeom prst="rect">
            <a:avLst/>
          </a:prstGeom>
          <a:ln>
            <a:noFill/>
          </a:ln>
        </p:spPr>
      </p:pic>
      <p:sp>
        <p:nvSpPr>
          <p:cNvPr id="237" name="CustomShape 4"/>
          <p:cNvSpPr/>
          <p:nvPr/>
        </p:nvSpPr>
        <p:spPr>
          <a:xfrm>
            <a:off x="263520" y="6265440"/>
            <a:ext cx="7777080" cy="501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1. https://ember-climate.org/insights/research/top-10-emitters-in-the-eu-ets-2021/</a:t>
            </a:r>
            <a:endParaRPr lang="en-US" sz="900" b="0" strike="noStrike" spc="-1">
              <a:latin typeface="Arial"/>
            </a:endParaRPr>
          </a:p>
          <a:p>
            <a:pPr>
              <a:lnSpc>
                <a:spcPct val="100000"/>
              </a:lnSpc>
            </a:pPr>
            <a:r>
              <a:rPr lang="en-US" sz="900" b="0" strike="noStrike" spc="-1">
                <a:solidFill>
                  <a:srgbClr val="A6A6A6"/>
                </a:solidFill>
                <a:latin typeface="Roboto"/>
                <a:ea typeface="Roboto"/>
              </a:rPr>
              <a:t>2. John Englart – https://www.flickr.com/photos/takver/11308053925/ – </a:t>
            </a:r>
            <a:r>
              <a:rPr lang="en-US" sz="900" b="0" u="sng" strike="noStrike" spc="-1">
                <a:solidFill>
                  <a:srgbClr val="0000FF"/>
                </a:solidFill>
                <a:uFillTx/>
                <a:latin typeface="Roboto"/>
                <a:ea typeface="Roboto"/>
                <a:hlinkClick r:id="rId4"/>
              </a:rPr>
              <a:t>CC BY-SA 2.0</a:t>
            </a:r>
            <a:r>
              <a:rPr lang="en-US" sz="900" b="0" strike="noStrike" spc="-1">
                <a:solidFill>
                  <a:srgbClr val="A6A6A6"/>
                </a:solidFill>
                <a:latin typeface="Roboto"/>
                <a:ea typeface="Roboto"/>
              </a:rPr>
              <a:t>.</a:t>
            </a:r>
            <a:endParaRPr lang="en-US" sz="900" b="0" strike="noStrike" spc="-1">
              <a:latin typeface="Arial"/>
            </a:endParaRPr>
          </a:p>
          <a:p>
            <a:pPr>
              <a:lnSpc>
                <a:spcPct val="100000"/>
              </a:lnSpc>
            </a:pPr>
            <a:r>
              <a:rPr lang="en-US" sz="900" b="0" strike="noStrike" spc="-1">
                <a:solidFill>
                  <a:srgbClr val="A6A6A6"/>
                </a:solidFill>
                <a:latin typeface="Roboto"/>
                <a:ea typeface="Roboto"/>
              </a:rPr>
              <a:t>3. John Englart – https://www.flickr.com/photos/takver/51658831095/ – </a:t>
            </a:r>
            <a:r>
              <a:rPr lang="en-US" sz="900" b="0" u="sng" strike="noStrike" spc="-1">
                <a:solidFill>
                  <a:srgbClr val="0000FF"/>
                </a:solidFill>
                <a:uFillTx/>
                <a:latin typeface="Roboto"/>
                <a:ea typeface="Roboto"/>
                <a:hlinkClick r:id="rId4"/>
              </a:rPr>
              <a:t>CC BY-SA 2.0</a:t>
            </a:r>
            <a:r>
              <a:rPr lang="en-US" sz="900" b="0" strike="noStrike" spc="-1">
                <a:solidFill>
                  <a:srgbClr val="A6A6A6"/>
                </a:solidFill>
                <a:latin typeface="Roboto"/>
                <a:ea typeface="Roboto"/>
              </a:rPr>
              <a:t>.</a:t>
            </a:r>
            <a:endParaRPr lang="en-US" sz="900" b="0" strike="noStrike" spc="-1">
              <a:latin typeface="Arial"/>
            </a:endParaRPr>
          </a:p>
        </p:txBody>
      </p:sp>
      <p:sp>
        <p:nvSpPr>
          <p:cNvPr id="238" name="CustomShape 5"/>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Environmental Pollution – Fossil Fuels</a:t>
            </a:r>
            <a:endParaRPr lang="en-US" sz="2200" b="0" strike="noStrike" spc="-1">
              <a:latin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240" name="CustomShape 2"/>
          <p:cNvSpPr/>
          <p:nvPr/>
        </p:nvSpPr>
        <p:spPr>
          <a:xfrm>
            <a:off x="263520" y="6411600"/>
            <a:ext cx="777708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https://pxhere.com/en/photo/1040531 – Public Domain</a:t>
            </a:r>
            <a:endParaRPr lang="en-US" sz="900" b="0" strike="noStrike" spc="-1">
              <a:latin typeface="Arial"/>
            </a:endParaRPr>
          </a:p>
        </p:txBody>
      </p:sp>
      <p:sp>
        <p:nvSpPr>
          <p:cNvPr id="241"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Environmental Pollution – Barren Land</a:t>
            </a:r>
            <a:endParaRPr lang="en-US" sz="2200" b="0" strike="noStrike" spc="-1">
              <a:latin typeface="Arial"/>
            </a:endParaRPr>
          </a:p>
        </p:txBody>
      </p:sp>
      <p:pic>
        <p:nvPicPr>
          <p:cNvPr id="242" name="Grafik 241"/>
          <p:cNvPicPr/>
          <p:nvPr/>
        </p:nvPicPr>
        <p:blipFill>
          <a:blip r:embed="rId2"/>
          <a:stretch/>
        </p:blipFill>
        <p:spPr>
          <a:xfrm>
            <a:off x="2763000" y="1645560"/>
            <a:ext cx="7015680" cy="4667040"/>
          </a:xfrm>
          <a:prstGeom prst="rect">
            <a:avLst/>
          </a:prstGeom>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244" name="CustomShape 2"/>
          <p:cNvSpPr/>
          <p:nvPr/>
        </p:nvSpPr>
        <p:spPr>
          <a:xfrm>
            <a:off x="263520" y="6411600"/>
            <a:ext cx="777708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1. https://www.un.org/sustainabledevelopment/blog/2019/05/nature-decline-unprecedented-report/</a:t>
            </a:r>
            <a:endParaRPr lang="en-US" sz="900" b="0" strike="noStrike" spc="-1">
              <a:latin typeface="Arial"/>
            </a:endParaRPr>
          </a:p>
          <a:p>
            <a:pPr>
              <a:lnSpc>
                <a:spcPct val="100000"/>
              </a:lnSpc>
            </a:pPr>
            <a:r>
              <a:rPr lang="en-US" sz="900" b="0" strike="noStrike" spc="-1">
                <a:solidFill>
                  <a:srgbClr val="A6A6A6"/>
                </a:solidFill>
                <a:latin typeface="Roboto"/>
                <a:ea typeface="Roboto"/>
              </a:rPr>
              <a:t>2. Russ Morris – https://www.flickr.com/photos/russmorris/28320602639 – </a:t>
            </a:r>
            <a:r>
              <a:rPr lang="en-US" sz="900" b="0" u="sng" strike="noStrike" spc="-1">
                <a:solidFill>
                  <a:srgbClr val="0000FF"/>
                </a:solidFill>
                <a:uFillTx/>
                <a:latin typeface="Roboto"/>
                <a:ea typeface="Roboto"/>
                <a:hlinkClick r:id="rId2"/>
              </a:rPr>
              <a:t>CC BY-NC-ND 2.0</a:t>
            </a:r>
            <a:r>
              <a:rPr lang="en-US" sz="900" b="0" strike="noStrike" spc="-1">
                <a:solidFill>
                  <a:srgbClr val="A6A6A6"/>
                </a:solidFill>
                <a:latin typeface="Roboto"/>
                <a:ea typeface="Roboto"/>
              </a:rPr>
              <a:t>.</a:t>
            </a:r>
            <a:endParaRPr lang="en-US" sz="900" b="0" strike="noStrike" spc="-1">
              <a:latin typeface="Arial"/>
            </a:endParaRPr>
          </a:p>
        </p:txBody>
      </p:sp>
      <p:sp>
        <p:nvSpPr>
          <p:cNvPr id="245"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Environmental Pollution – Mass Extinction</a:t>
            </a:r>
            <a:endParaRPr lang="en-US" sz="2200" b="0" strike="noStrike" spc="-1">
              <a:latin typeface="Arial"/>
            </a:endParaRPr>
          </a:p>
        </p:txBody>
      </p:sp>
      <p:pic>
        <p:nvPicPr>
          <p:cNvPr id="246" name="Grafik 245"/>
          <p:cNvPicPr/>
          <p:nvPr/>
        </p:nvPicPr>
        <p:blipFill>
          <a:blip r:embed="rId3"/>
          <a:stretch/>
        </p:blipFill>
        <p:spPr>
          <a:xfrm>
            <a:off x="6126480" y="1636920"/>
            <a:ext cx="4851000" cy="4851000"/>
          </a:xfrm>
          <a:prstGeom prst="rect">
            <a:avLst/>
          </a:prstGeom>
          <a:ln>
            <a:noFill/>
          </a:ln>
        </p:spPr>
      </p:pic>
      <p:sp>
        <p:nvSpPr>
          <p:cNvPr id="247" name="CustomShape 4"/>
          <p:cNvSpPr/>
          <p:nvPr/>
        </p:nvSpPr>
        <p:spPr>
          <a:xfrm>
            <a:off x="335520" y="1268280"/>
            <a:ext cx="523800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Roughly 8 million species on Earth (incl. 5.5 million insect species)</a:t>
            </a:r>
            <a:endParaRPr lang="en-US" sz="1800" b="0" strike="noStrike" spc="-1">
              <a:latin typeface="Arial"/>
            </a:endParaRPr>
          </a:p>
          <a:p>
            <a:pPr>
              <a:lnSpc>
                <a:spcPct val="100000"/>
              </a:lnSpc>
              <a:spcBef>
                <a:spcPts val="360"/>
              </a:spcBef>
            </a:pPr>
            <a:r>
              <a:rPr lang="en-US" sz="1800" b="0" strike="noStrike" spc="-1">
                <a:solidFill>
                  <a:srgbClr val="FFFFFF"/>
                </a:solidFill>
                <a:latin typeface="DejaVu Sans"/>
                <a:ea typeface="DejaVu Sans"/>
              </a:rPr>
              <a:t>Up to 1 million: species threatened with extinction, many within decades</a:t>
            </a:r>
            <a:endParaRPr lang="en-US" sz="1800" b="0" strike="noStrike" spc="-1">
              <a:latin typeface="Arial"/>
            </a:endParaRPr>
          </a:p>
          <a:p>
            <a:pPr>
              <a:lnSpc>
                <a:spcPct val="100000"/>
              </a:lnSpc>
              <a:spcBef>
                <a:spcPts val="360"/>
              </a:spcBef>
            </a:pPr>
            <a:r>
              <a:rPr lang="en-US" sz="1800" b="0" strike="noStrike" spc="-1">
                <a:solidFill>
                  <a:srgbClr val="FFFFFF"/>
                </a:solidFill>
                <a:highlight>
                  <a:srgbClr val="FFFFFF"/>
                </a:highlight>
                <a:latin typeface="DejaVu Sans"/>
                <a:ea typeface="DejaVu Sans"/>
              </a:rPr>
              <a:t>More than 40% of amphibian species threatened with extinction</a:t>
            </a:r>
            <a:endParaRPr lang="en-US" sz="1800" b="0" strike="noStrike" spc="-1">
              <a:latin typeface="Arial"/>
            </a:endParaRPr>
          </a:p>
          <a:p>
            <a:pPr>
              <a:lnSpc>
                <a:spcPct val="100000"/>
              </a:lnSpc>
              <a:spcBef>
                <a:spcPts val="360"/>
              </a:spcBef>
            </a:pPr>
            <a:endParaRPr lang="en-US" sz="1800" b="0" strike="noStrike" spc="-1">
              <a:latin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249" name="CustomShape 2"/>
          <p:cNvSpPr/>
          <p:nvPr/>
        </p:nvSpPr>
        <p:spPr>
          <a:xfrm>
            <a:off x="263520" y="6411600"/>
            <a:ext cx="777708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1. https://www.un.org/sustainabledevelopment/blog/2019/05/nature-decline-unprecedented-report/</a:t>
            </a:r>
            <a:endParaRPr lang="en-US" sz="900" b="0" strike="noStrike" spc="-1">
              <a:latin typeface="Arial"/>
            </a:endParaRPr>
          </a:p>
          <a:p>
            <a:pPr>
              <a:lnSpc>
                <a:spcPct val="100000"/>
              </a:lnSpc>
            </a:pPr>
            <a:r>
              <a:rPr lang="en-US" sz="900" b="0" strike="noStrike" spc="-1">
                <a:solidFill>
                  <a:srgbClr val="A6A6A6"/>
                </a:solidFill>
                <a:latin typeface="Roboto"/>
                <a:ea typeface="Roboto"/>
              </a:rPr>
              <a:t>2. Russ Morris – https://www.flickr.com/photos/russmorris/28320602639 – </a:t>
            </a:r>
            <a:r>
              <a:rPr lang="en-US" sz="900" b="0" u="sng" strike="noStrike" spc="-1">
                <a:solidFill>
                  <a:srgbClr val="0000FF"/>
                </a:solidFill>
                <a:uFillTx/>
                <a:latin typeface="Roboto"/>
                <a:ea typeface="Roboto"/>
                <a:hlinkClick r:id="rId2"/>
              </a:rPr>
              <a:t>CC BY-NC-ND 2.0</a:t>
            </a:r>
            <a:r>
              <a:rPr lang="en-US" sz="900" b="0" strike="noStrike" spc="-1">
                <a:solidFill>
                  <a:srgbClr val="A6A6A6"/>
                </a:solidFill>
                <a:latin typeface="Roboto"/>
                <a:ea typeface="Roboto"/>
              </a:rPr>
              <a:t>.</a:t>
            </a:r>
            <a:endParaRPr lang="en-US" sz="900" b="0" strike="noStrike" spc="-1">
              <a:latin typeface="Arial"/>
            </a:endParaRPr>
          </a:p>
        </p:txBody>
      </p:sp>
      <p:sp>
        <p:nvSpPr>
          <p:cNvPr id="250"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Environmental Pollution – Mass Extinction</a:t>
            </a:r>
            <a:endParaRPr lang="en-US" sz="2200" b="0" strike="noStrike" spc="-1">
              <a:latin typeface="Arial"/>
            </a:endParaRPr>
          </a:p>
        </p:txBody>
      </p:sp>
      <p:pic>
        <p:nvPicPr>
          <p:cNvPr id="251" name="Grafik 250"/>
          <p:cNvPicPr/>
          <p:nvPr/>
        </p:nvPicPr>
        <p:blipFill>
          <a:blip r:embed="rId3"/>
          <a:stretch/>
        </p:blipFill>
        <p:spPr>
          <a:xfrm>
            <a:off x="6126480" y="1636920"/>
            <a:ext cx="4851000" cy="4851000"/>
          </a:xfrm>
          <a:prstGeom prst="rect">
            <a:avLst/>
          </a:prstGeom>
          <a:ln>
            <a:noFill/>
          </a:ln>
        </p:spPr>
      </p:pic>
      <p:sp>
        <p:nvSpPr>
          <p:cNvPr id="252" name="CustomShape 4"/>
          <p:cNvSpPr/>
          <p:nvPr/>
        </p:nvSpPr>
        <p:spPr>
          <a:xfrm>
            <a:off x="335520" y="1268280"/>
            <a:ext cx="523800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Roughly 8 million species on Earth (incl. 5.5 million insect species)</a:t>
            </a: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Up to 1 million: species threatened with extinction, many within decades</a:t>
            </a:r>
            <a:endParaRPr lang="en-US" sz="1800" b="0" strike="noStrike" spc="-1">
              <a:latin typeface="Arial"/>
            </a:endParaRPr>
          </a:p>
          <a:p>
            <a:pPr>
              <a:lnSpc>
                <a:spcPct val="100000"/>
              </a:lnSpc>
              <a:spcBef>
                <a:spcPts val="360"/>
              </a:spcBef>
            </a:pPr>
            <a:r>
              <a:rPr lang="en-US" sz="1800" b="0" strike="noStrike" spc="-1">
                <a:solidFill>
                  <a:srgbClr val="FFFFFF"/>
                </a:solidFill>
                <a:highlight>
                  <a:srgbClr val="FFFFFF"/>
                </a:highlight>
                <a:latin typeface="DejaVu Sans"/>
                <a:ea typeface="DejaVu Sans"/>
              </a:rPr>
              <a:t>More than 40% of amphibian species threatened with extinction</a:t>
            </a:r>
            <a:endParaRPr lang="en-US" sz="1800" b="0" strike="noStrike" spc="-1">
              <a:latin typeface="Arial"/>
            </a:endParaRPr>
          </a:p>
          <a:p>
            <a:pPr>
              <a:lnSpc>
                <a:spcPct val="100000"/>
              </a:lnSpc>
              <a:spcBef>
                <a:spcPts val="360"/>
              </a:spcBef>
            </a:pPr>
            <a:endParaRPr lang="en-US" sz="1800" b="0" strike="noStrike" spc="-1">
              <a:latin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254" name="CustomShape 2"/>
          <p:cNvSpPr/>
          <p:nvPr/>
        </p:nvSpPr>
        <p:spPr>
          <a:xfrm>
            <a:off x="263520" y="6411600"/>
            <a:ext cx="777708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1. https://www.un.org/sustainabledevelopment/blog/2019/05/nature-decline-unprecedented-report/</a:t>
            </a:r>
            <a:endParaRPr lang="en-US" sz="900" b="0" strike="noStrike" spc="-1">
              <a:latin typeface="Arial"/>
            </a:endParaRPr>
          </a:p>
          <a:p>
            <a:pPr>
              <a:lnSpc>
                <a:spcPct val="100000"/>
              </a:lnSpc>
            </a:pPr>
            <a:r>
              <a:rPr lang="en-US" sz="900" b="0" strike="noStrike" spc="-1">
                <a:solidFill>
                  <a:srgbClr val="A6A6A6"/>
                </a:solidFill>
                <a:latin typeface="Roboto"/>
                <a:ea typeface="Roboto"/>
              </a:rPr>
              <a:t>2. Russ Morris – https://www.flickr.com/photos/russmorris/28320602639 – </a:t>
            </a:r>
            <a:r>
              <a:rPr lang="en-US" sz="900" b="0" u="sng" strike="noStrike" spc="-1">
                <a:solidFill>
                  <a:srgbClr val="0000FF"/>
                </a:solidFill>
                <a:uFillTx/>
                <a:latin typeface="Roboto"/>
                <a:ea typeface="Roboto"/>
                <a:hlinkClick r:id="rId2"/>
              </a:rPr>
              <a:t>CC BY-NC-ND 2.0</a:t>
            </a:r>
            <a:r>
              <a:rPr lang="en-US" sz="900" b="0" strike="noStrike" spc="-1">
                <a:solidFill>
                  <a:srgbClr val="A6A6A6"/>
                </a:solidFill>
                <a:latin typeface="Roboto"/>
                <a:ea typeface="Roboto"/>
              </a:rPr>
              <a:t>.</a:t>
            </a:r>
            <a:endParaRPr lang="en-US" sz="900" b="0" strike="noStrike" spc="-1">
              <a:latin typeface="Arial"/>
            </a:endParaRPr>
          </a:p>
        </p:txBody>
      </p:sp>
      <p:sp>
        <p:nvSpPr>
          <p:cNvPr id="255"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Environmental Pollution – Mass Extinction</a:t>
            </a:r>
            <a:endParaRPr lang="en-US" sz="2200" b="0" strike="noStrike" spc="-1">
              <a:latin typeface="Arial"/>
            </a:endParaRPr>
          </a:p>
        </p:txBody>
      </p:sp>
      <p:pic>
        <p:nvPicPr>
          <p:cNvPr id="256" name="Grafik 255"/>
          <p:cNvPicPr/>
          <p:nvPr/>
        </p:nvPicPr>
        <p:blipFill>
          <a:blip r:embed="rId3"/>
          <a:stretch/>
        </p:blipFill>
        <p:spPr>
          <a:xfrm>
            <a:off x="6126480" y="1636920"/>
            <a:ext cx="4851000" cy="4851000"/>
          </a:xfrm>
          <a:prstGeom prst="rect">
            <a:avLst/>
          </a:prstGeom>
          <a:ln>
            <a:noFill/>
          </a:ln>
        </p:spPr>
      </p:pic>
      <p:sp>
        <p:nvSpPr>
          <p:cNvPr id="257" name="CustomShape 4"/>
          <p:cNvSpPr/>
          <p:nvPr/>
        </p:nvSpPr>
        <p:spPr>
          <a:xfrm>
            <a:off x="335520" y="1268280"/>
            <a:ext cx="523800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Roughly 8 million species on Earth (incl. 5.5 million insect species)</a:t>
            </a: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Up to 1 million: species threatened with extinction, many within decades</a:t>
            </a: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More than 40% of amphibian species threatened with extinction</a:t>
            </a:r>
            <a:endParaRPr lang="en-US" sz="1800" b="0" strike="noStrike" spc="-1">
              <a:latin typeface="Arial"/>
            </a:endParaRPr>
          </a:p>
          <a:p>
            <a:pPr>
              <a:lnSpc>
                <a:spcPct val="100000"/>
              </a:lnSpc>
              <a:spcBef>
                <a:spcPts val="360"/>
              </a:spcBef>
            </a:pPr>
            <a:endParaRPr lang="en-US" sz="1800" b="0" strike="noStrike" spc="-1">
              <a:latin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 name="CustomShape 1"/>
          <p:cNvSpPr/>
          <p:nvPr/>
        </p:nvSpPr>
        <p:spPr>
          <a:xfrm>
            <a:off x="263520" y="6411600"/>
            <a:ext cx="647136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de-DE" sz="900" b="0" strike="noStrike" spc="-1">
                <a:solidFill>
                  <a:srgbClr val="A6A6A6"/>
                </a:solidFill>
                <a:latin typeface="Roboto"/>
                <a:ea typeface="Roboto"/>
              </a:rPr>
              <a:t>Figure adapted from </a:t>
            </a:r>
            <a:r>
              <a:rPr lang="de-DE" sz="900" b="0" u="sng" strike="noStrike" spc="-1">
                <a:solidFill>
                  <a:srgbClr val="0000FF"/>
                </a:solidFill>
                <a:uFillTx/>
                <a:latin typeface="Roboto"/>
                <a:ea typeface="Roboto"/>
                <a:hlinkClick r:id="rId2"/>
              </a:rPr>
              <a:t>https://www.overshootday.org/newsroom/past-earth-overshoot-days/</a:t>
            </a:r>
            <a:endParaRPr lang="en-US" sz="900" b="0" strike="noStrike" spc="-1">
              <a:latin typeface="Arial"/>
            </a:endParaRPr>
          </a:p>
        </p:txBody>
      </p:sp>
      <p:graphicFrame>
        <p:nvGraphicFramePr>
          <p:cNvPr id="259" name="Diagramm 258"/>
          <p:cNvGraphicFramePr/>
          <p:nvPr/>
        </p:nvGraphicFramePr>
        <p:xfrm>
          <a:off x="611640" y="2185200"/>
          <a:ext cx="10218960" cy="4398120"/>
        </p:xfrm>
        <a:graphic>
          <a:graphicData uri="http://schemas.openxmlformats.org/drawingml/2006/chart">
            <c:chart xmlns:c="http://schemas.openxmlformats.org/drawingml/2006/chart" xmlns:r="http://schemas.openxmlformats.org/officeDocument/2006/relationships" r:id="rId3"/>
          </a:graphicData>
        </a:graphic>
      </p:graphicFrame>
      <p:sp>
        <p:nvSpPr>
          <p:cNvPr id="260" name="CustomShape 2"/>
          <p:cNvSpPr/>
          <p:nvPr/>
        </p:nvSpPr>
        <p:spPr>
          <a:xfrm>
            <a:off x="268560" y="2234880"/>
            <a:ext cx="680040" cy="173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r">
              <a:lnSpc>
                <a:spcPct val="100000"/>
              </a:lnSpc>
            </a:pPr>
            <a:r>
              <a:rPr lang="en-US" sz="600" b="0" strike="noStrike" spc="-1">
                <a:solidFill>
                  <a:srgbClr val="000000"/>
                </a:solidFill>
                <a:latin typeface="DejaVu Sans"/>
                <a:ea typeface="DejaVu Sans"/>
              </a:rPr>
              <a:t>December</a:t>
            </a:r>
            <a:endParaRPr lang="en-US" sz="600" b="0" strike="noStrike" spc="-1">
              <a:latin typeface="Arial"/>
            </a:endParaRPr>
          </a:p>
        </p:txBody>
      </p:sp>
      <p:sp>
        <p:nvSpPr>
          <p:cNvPr id="261" name="CustomShape 3"/>
          <p:cNvSpPr/>
          <p:nvPr/>
        </p:nvSpPr>
        <p:spPr>
          <a:xfrm>
            <a:off x="268920" y="2487240"/>
            <a:ext cx="680040" cy="173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r">
              <a:lnSpc>
                <a:spcPct val="100000"/>
              </a:lnSpc>
            </a:pPr>
            <a:r>
              <a:rPr lang="en-US" sz="600" b="0" strike="noStrike" spc="-1">
                <a:solidFill>
                  <a:srgbClr val="000000"/>
                </a:solidFill>
                <a:latin typeface="DejaVu Sans"/>
                <a:ea typeface="DejaVu Sans"/>
              </a:rPr>
              <a:t>November</a:t>
            </a:r>
            <a:endParaRPr lang="en-US" sz="600" b="0" strike="noStrike" spc="-1">
              <a:latin typeface="Arial"/>
            </a:endParaRPr>
          </a:p>
        </p:txBody>
      </p:sp>
      <p:sp>
        <p:nvSpPr>
          <p:cNvPr id="262" name="CustomShape 4"/>
          <p:cNvSpPr/>
          <p:nvPr/>
        </p:nvSpPr>
        <p:spPr>
          <a:xfrm>
            <a:off x="269280" y="5367600"/>
            <a:ext cx="680040" cy="173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r">
              <a:lnSpc>
                <a:spcPct val="100000"/>
              </a:lnSpc>
            </a:pPr>
            <a:r>
              <a:rPr lang="en-US" sz="600" b="0" strike="noStrike" spc="-1">
                <a:solidFill>
                  <a:srgbClr val="000000"/>
                </a:solidFill>
                <a:latin typeface="DejaVu Sans"/>
                <a:ea typeface="DejaVu Sans"/>
              </a:rPr>
              <a:t>January</a:t>
            </a:r>
            <a:endParaRPr lang="en-US" sz="600" b="0" strike="noStrike" spc="-1">
              <a:latin typeface="Arial"/>
            </a:endParaRPr>
          </a:p>
        </p:txBody>
      </p:sp>
      <p:sp>
        <p:nvSpPr>
          <p:cNvPr id="263" name="CustomShape 5"/>
          <p:cNvSpPr/>
          <p:nvPr/>
        </p:nvSpPr>
        <p:spPr>
          <a:xfrm>
            <a:off x="269640" y="5079960"/>
            <a:ext cx="680040" cy="173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r">
              <a:lnSpc>
                <a:spcPct val="100000"/>
              </a:lnSpc>
            </a:pPr>
            <a:r>
              <a:rPr lang="en-US" sz="600" b="0" strike="noStrike" spc="-1">
                <a:solidFill>
                  <a:srgbClr val="000000"/>
                </a:solidFill>
                <a:latin typeface="DejaVu Sans"/>
                <a:ea typeface="DejaVu Sans"/>
              </a:rPr>
              <a:t>February</a:t>
            </a:r>
            <a:endParaRPr lang="en-US" sz="600" b="0" strike="noStrike" spc="-1">
              <a:latin typeface="Arial"/>
            </a:endParaRPr>
          </a:p>
        </p:txBody>
      </p:sp>
      <p:sp>
        <p:nvSpPr>
          <p:cNvPr id="264" name="CustomShape 6"/>
          <p:cNvSpPr/>
          <p:nvPr/>
        </p:nvSpPr>
        <p:spPr>
          <a:xfrm>
            <a:off x="270000" y="4792320"/>
            <a:ext cx="680040" cy="173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r">
              <a:lnSpc>
                <a:spcPct val="100000"/>
              </a:lnSpc>
            </a:pPr>
            <a:r>
              <a:rPr lang="en-US" sz="600" b="0" strike="noStrike" spc="-1">
                <a:solidFill>
                  <a:srgbClr val="000000"/>
                </a:solidFill>
                <a:latin typeface="DejaVu Sans"/>
                <a:ea typeface="DejaVu Sans"/>
              </a:rPr>
              <a:t>March</a:t>
            </a:r>
            <a:endParaRPr lang="en-US" sz="600" b="0" strike="noStrike" spc="-1">
              <a:latin typeface="Arial"/>
            </a:endParaRPr>
          </a:p>
        </p:txBody>
      </p:sp>
      <p:sp>
        <p:nvSpPr>
          <p:cNvPr id="265" name="CustomShape 7"/>
          <p:cNvSpPr/>
          <p:nvPr/>
        </p:nvSpPr>
        <p:spPr>
          <a:xfrm>
            <a:off x="268560" y="4484880"/>
            <a:ext cx="680040" cy="173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r">
              <a:lnSpc>
                <a:spcPct val="100000"/>
              </a:lnSpc>
            </a:pPr>
            <a:r>
              <a:rPr lang="en-US" sz="600" b="0" strike="noStrike" spc="-1">
                <a:solidFill>
                  <a:srgbClr val="000000"/>
                </a:solidFill>
                <a:latin typeface="DejaVu Sans"/>
                <a:ea typeface="DejaVu Sans"/>
              </a:rPr>
              <a:t>April</a:t>
            </a:r>
            <a:endParaRPr lang="en-US" sz="600" b="0" strike="noStrike" spc="-1">
              <a:latin typeface="Arial"/>
            </a:endParaRPr>
          </a:p>
        </p:txBody>
      </p:sp>
      <p:sp>
        <p:nvSpPr>
          <p:cNvPr id="266" name="CustomShape 8"/>
          <p:cNvSpPr/>
          <p:nvPr/>
        </p:nvSpPr>
        <p:spPr>
          <a:xfrm>
            <a:off x="268560" y="4206600"/>
            <a:ext cx="680040" cy="173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r">
              <a:lnSpc>
                <a:spcPct val="100000"/>
              </a:lnSpc>
            </a:pPr>
            <a:r>
              <a:rPr lang="en-US" sz="600" b="0" strike="noStrike" spc="-1">
                <a:solidFill>
                  <a:srgbClr val="000000"/>
                </a:solidFill>
                <a:latin typeface="DejaVu Sans"/>
                <a:ea typeface="DejaVu Sans"/>
              </a:rPr>
              <a:t>May</a:t>
            </a:r>
            <a:endParaRPr lang="en-US" sz="600" b="0" strike="noStrike" spc="-1">
              <a:latin typeface="Arial"/>
            </a:endParaRPr>
          </a:p>
        </p:txBody>
      </p:sp>
      <p:sp>
        <p:nvSpPr>
          <p:cNvPr id="267" name="CustomShape 9"/>
          <p:cNvSpPr/>
          <p:nvPr/>
        </p:nvSpPr>
        <p:spPr>
          <a:xfrm>
            <a:off x="268560" y="3907080"/>
            <a:ext cx="680040" cy="173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r">
              <a:lnSpc>
                <a:spcPct val="100000"/>
              </a:lnSpc>
            </a:pPr>
            <a:r>
              <a:rPr lang="en-US" sz="600" b="0" strike="noStrike" spc="-1">
                <a:solidFill>
                  <a:srgbClr val="000000"/>
                </a:solidFill>
                <a:latin typeface="DejaVu Sans"/>
                <a:ea typeface="DejaVu Sans"/>
              </a:rPr>
              <a:t>June</a:t>
            </a:r>
            <a:endParaRPr lang="en-US" sz="600" b="0" strike="noStrike" spc="-1">
              <a:latin typeface="Arial"/>
            </a:endParaRPr>
          </a:p>
        </p:txBody>
      </p:sp>
      <p:sp>
        <p:nvSpPr>
          <p:cNvPr id="268" name="CustomShape 10"/>
          <p:cNvSpPr/>
          <p:nvPr/>
        </p:nvSpPr>
        <p:spPr>
          <a:xfrm>
            <a:off x="271440" y="3605760"/>
            <a:ext cx="680040" cy="173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r">
              <a:lnSpc>
                <a:spcPct val="100000"/>
              </a:lnSpc>
            </a:pPr>
            <a:r>
              <a:rPr lang="en-US" sz="600" b="0" strike="noStrike" spc="-1">
                <a:solidFill>
                  <a:srgbClr val="000000"/>
                </a:solidFill>
                <a:latin typeface="DejaVu Sans"/>
                <a:ea typeface="DejaVu Sans"/>
              </a:rPr>
              <a:t>July</a:t>
            </a:r>
            <a:endParaRPr lang="en-US" sz="600" b="0" strike="noStrike" spc="-1">
              <a:latin typeface="Arial"/>
            </a:endParaRPr>
          </a:p>
        </p:txBody>
      </p:sp>
      <p:sp>
        <p:nvSpPr>
          <p:cNvPr id="269" name="CustomShape 11"/>
          <p:cNvSpPr/>
          <p:nvPr/>
        </p:nvSpPr>
        <p:spPr>
          <a:xfrm>
            <a:off x="271800" y="3318120"/>
            <a:ext cx="680040" cy="173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r">
              <a:lnSpc>
                <a:spcPct val="100000"/>
              </a:lnSpc>
            </a:pPr>
            <a:r>
              <a:rPr lang="en-US" sz="600" b="0" strike="noStrike" spc="-1">
                <a:solidFill>
                  <a:srgbClr val="000000"/>
                </a:solidFill>
                <a:latin typeface="DejaVu Sans"/>
                <a:ea typeface="DejaVu Sans"/>
              </a:rPr>
              <a:t>August</a:t>
            </a:r>
            <a:endParaRPr lang="en-US" sz="600" b="0" strike="noStrike" spc="-1">
              <a:latin typeface="Arial"/>
            </a:endParaRPr>
          </a:p>
        </p:txBody>
      </p:sp>
      <p:sp>
        <p:nvSpPr>
          <p:cNvPr id="270" name="CustomShape 12"/>
          <p:cNvSpPr/>
          <p:nvPr/>
        </p:nvSpPr>
        <p:spPr>
          <a:xfrm>
            <a:off x="272160" y="3030480"/>
            <a:ext cx="680040" cy="173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r">
              <a:lnSpc>
                <a:spcPct val="100000"/>
              </a:lnSpc>
            </a:pPr>
            <a:r>
              <a:rPr lang="en-US" sz="600" b="0" strike="noStrike" spc="-1">
                <a:solidFill>
                  <a:srgbClr val="000000"/>
                </a:solidFill>
                <a:latin typeface="DejaVu Sans"/>
                <a:ea typeface="DejaVu Sans"/>
              </a:rPr>
              <a:t>September</a:t>
            </a:r>
            <a:endParaRPr lang="en-US" sz="600" b="0" strike="noStrike" spc="-1">
              <a:latin typeface="Arial"/>
            </a:endParaRPr>
          </a:p>
        </p:txBody>
      </p:sp>
      <p:sp>
        <p:nvSpPr>
          <p:cNvPr id="271" name="CustomShape 13"/>
          <p:cNvSpPr/>
          <p:nvPr/>
        </p:nvSpPr>
        <p:spPr>
          <a:xfrm>
            <a:off x="272520" y="2742840"/>
            <a:ext cx="680040" cy="173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r">
              <a:lnSpc>
                <a:spcPct val="100000"/>
              </a:lnSpc>
            </a:pPr>
            <a:r>
              <a:rPr lang="en-US" sz="600" b="0" strike="noStrike" spc="-1">
                <a:solidFill>
                  <a:srgbClr val="000000"/>
                </a:solidFill>
                <a:latin typeface="DejaVu Sans"/>
                <a:ea typeface="DejaVu Sans"/>
              </a:rPr>
              <a:t>October</a:t>
            </a:r>
            <a:endParaRPr lang="en-US" sz="600" b="0" strike="noStrike" spc="-1">
              <a:latin typeface="Arial"/>
            </a:endParaRPr>
          </a:p>
        </p:txBody>
      </p:sp>
      <p:pic>
        <p:nvPicPr>
          <p:cNvPr id="272" name="Grafik 271"/>
          <p:cNvPicPr/>
          <p:nvPr/>
        </p:nvPicPr>
        <p:blipFill>
          <a:blip r:embed="rId4"/>
          <a:stretch/>
        </p:blipFill>
        <p:spPr>
          <a:xfrm>
            <a:off x="9677160" y="1585440"/>
            <a:ext cx="812880" cy="495000"/>
          </a:xfrm>
          <a:prstGeom prst="rect">
            <a:avLst/>
          </a:prstGeom>
          <a:ln>
            <a:noFill/>
          </a:ln>
        </p:spPr>
      </p:pic>
      <p:pic>
        <p:nvPicPr>
          <p:cNvPr id="273" name="Grafik 272"/>
          <p:cNvPicPr/>
          <p:nvPr/>
        </p:nvPicPr>
        <p:blipFill>
          <a:blip r:embed="rId4"/>
          <a:srcRect r="44147"/>
          <a:stretch/>
        </p:blipFill>
        <p:spPr>
          <a:xfrm>
            <a:off x="990360" y="1585440"/>
            <a:ext cx="451080" cy="495000"/>
          </a:xfrm>
          <a:prstGeom prst="rect">
            <a:avLst/>
          </a:prstGeom>
          <a:ln>
            <a:noFill/>
          </a:ln>
        </p:spPr>
      </p:pic>
      <p:sp>
        <p:nvSpPr>
          <p:cNvPr id="274" name="CustomShape 14"/>
          <p:cNvSpPr/>
          <p:nvPr/>
        </p:nvSpPr>
        <p:spPr>
          <a:xfrm>
            <a:off x="918360" y="2005200"/>
            <a:ext cx="753480" cy="21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900" b="0" strike="noStrike" spc="-1">
                <a:solidFill>
                  <a:srgbClr val="000000"/>
                </a:solidFill>
                <a:latin typeface="DejaVu Sans"/>
                <a:ea typeface="DejaVu Sans"/>
              </a:rPr>
              <a:t>1 Earth</a:t>
            </a:r>
            <a:endParaRPr lang="en-US" sz="900" b="0" strike="noStrike" spc="-1">
              <a:latin typeface="Arial"/>
            </a:endParaRPr>
          </a:p>
        </p:txBody>
      </p:sp>
      <p:sp>
        <p:nvSpPr>
          <p:cNvPr id="275" name="CustomShape 15"/>
          <p:cNvSpPr/>
          <p:nvPr/>
        </p:nvSpPr>
        <p:spPr>
          <a:xfrm>
            <a:off x="9810360" y="2005200"/>
            <a:ext cx="775440" cy="353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900" b="0" strike="noStrike" spc="-1">
                <a:solidFill>
                  <a:srgbClr val="000000"/>
                </a:solidFill>
                <a:latin typeface="DejaVu Sans"/>
                <a:ea typeface="DejaVu Sans"/>
              </a:rPr>
              <a:t>1.7 Earths</a:t>
            </a:r>
            <a:endParaRPr lang="en-US" sz="900" b="0" strike="noStrike" spc="-1">
              <a:latin typeface="Arial"/>
            </a:endParaRPr>
          </a:p>
        </p:txBody>
      </p:sp>
      <p:sp>
        <p:nvSpPr>
          <p:cNvPr id="276" name="CustomShape 16"/>
          <p:cNvSpPr/>
          <p:nvPr/>
        </p:nvSpPr>
        <p:spPr>
          <a:xfrm>
            <a:off x="182880" y="1697040"/>
            <a:ext cx="10743840" cy="4946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00000"/>
              </a:lnSpc>
            </a:pPr>
            <a:r>
              <a:rPr lang="en-US" sz="1600" b="0" strike="noStrike" spc="-1">
                <a:solidFill>
                  <a:srgbClr val="000000"/>
                </a:solidFill>
                <a:latin typeface="DejaVu Sans"/>
                <a:ea typeface="DejaVu Sans"/>
              </a:rPr>
              <a:t>Earth Overshoot Day </a:t>
            </a:r>
            <a:endParaRPr lang="en-US" sz="1600" b="0" strike="noStrike" spc="-1">
              <a:latin typeface="Arial"/>
            </a:endParaRPr>
          </a:p>
          <a:p>
            <a:pPr algn="ctr">
              <a:lnSpc>
                <a:spcPct val="100000"/>
              </a:lnSpc>
            </a:pPr>
            <a:r>
              <a:rPr lang="en-US" sz="1600" b="0" strike="noStrike" spc="-1">
                <a:solidFill>
                  <a:srgbClr val="000000"/>
                </a:solidFill>
                <a:latin typeface="DejaVu Sans"/>
                <a:ea typeface="DejaVu Sans"/>
              </a:rPr>
              <a:t>1970-2021</a:t>
            </a:r>
            <a:endParaRPr lang="en-US" sz="1600" b="0" strike="noStrike" spc="-1">
              <a:latin typeface="Arial"/>
            </a:endParaRPr>
          </a:p>
        </p:txBody>
      </p:sp>
      <p:sp>
        <p:nvSpPr>
          <p:cNvPr id="277" name="CustomShape 17"/>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278" name="CustomShape 18"/>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Resources – Overconsumption </a:t>
            </a:r>
            <a:endParaRPr lang="en-US" sz="2200" b="0" strike="noStrike" spc="-1">
              <a:latin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sp>
      <p:pic>
        <p:nvPicPr>
          <p:cNvPr id="280" name="Grafik 279"/>
          <p:cNvPicPr/>
          <p:nvPr/>
        </p:nvPicPr>
        <p:blipFill>
          <a:blip r:embed="rId2"/>
          <a:stretch/>
        </p:blipFill>
        <p:spPr>
          <a:xfrm>
            <a:off x="2194920" y="1371600"/>
            <a:ext cx="4565880" cy="4957560"/>
          </a:xfrm>
          <a:prstGeom prst="rect">
            <a:avLst/>
          </a:prstGeom>
          <a:ln>
            <a:noFill/>
          </a:ln>
        </p:spPr>
      </p:pic>
      <p:sp>
        <p:nvSpPr>
          <p:cNvPr id="281" name="CustomShape 2"/>
          <p:cNvSpPr/>
          <p:nvPr/>
        </p:nvSpPr>
        <p:spPr>
          <a:xfrm>
            <a:off x="263520" y="6411600"/>
            <a:ext cx="777708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XR Strategiepapier 2022 – Pusteblumen und Hype. Bilder: Sebastian Höhn, Joe Pohl, Sandra Doneck, Alessandro Brönnimann</a:t>
            </a:r>
            <a:endParaRPr lang="en-US" sz="900" b="0" strike="noStrike" spc="-1">
              <a:latin typeface="Arial"/>
            </a:endParaRPr>
          </a:p>
        </p:txBody>
      </p:sp>
      <p:sp>
        <p:nvSpPr>
          <p:cNvPr id="282" name="CustomShape 3"/>
          <p:cNvSpPr/>
          <p:nvPr/>
        </p:nvSpPr>
        <p:spPr>
          <a:xfrm>
            <a:off x="6858000" y="1554480"/>
            <a:ext cx="3743280" cy="2920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DejaVu Sans"/>
                <a:ea typeface="DejaVu Sans"/>
              </a:rPr>
              <a:t>“I am afraid of losing my child to a resource war because of a climate collapse”</a:t>
            </a:r>
            <a:endParaRPr lang="en-US" sz="1800" b="0" strike="noStrike" spc="-1">
              <a:latin typeface="Arial"/>
            </a:endParaRPr>
          </a:p>
        </p:txBody>
      </p:sp>
      <p:sp>
        <p:nvSpPr>
          <p:cNvPr id="283" name="CustomShape 4"/>
          <p:cNvSpPr/>
          <p:nvPr/>
        </p:nvSpPr>
        <p:spPr>
          <a:xfrm>
            <a:off x="7498080" y="4023360"/>
            <a:ext cx="3743280" cy="2920320"/>
          </a:xfrm>
          <a:prstGeom prst="rect">
            <a:avLst/>
          </a:prstGeom>
          <a:noFill/>
          <a:ln>
            <a:noFill/>
          </a:ln>
        </p:spPr>
        <p:style>
          <a:lnRef idx="0">
            <a:scrgbClr r="0" g="0" b="0"/>
          </a:lnRef>
          <a:fillRef idx="0">
            <a:scrgbClr r="0" g="0" b="0"/>
          </a:fillRef>
          <a:effectRef idx="0">
            <a:scrgbClr r="0" g="0" b="0"/>
          </a:effectRef>
          <a:fontRef idx="minor"/>
        </p:style>
      </p:sp>
      <p:sp>
        <p:nvSpPr>
          <p:cNvPr id="284" name="CustomShape 5"/>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285" name="CustomShape 6"/>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Resources</a:t>
            </a:r>
            <a:endParaRPr lang="en-US" sz="2200" b="0" strike="noStrike" spc="-1">
              <a:latin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sp>
      <p:pic>
        <p:nvPicPr>
          <p:cNvPr id="287" name="Grafik 286"/>
          <p:cNvPicPr/>
          <p:nvPr/>
        </p:nvPicPr>
        <p:blipFill>
          <a:blip r:embed="rId2"/>
          <a:stretch/>
        </p:blipFill>
        <p:spPr>
          <a:xfrm>
            <a:off x="2194920" y="1371600"/>
            <a:ext cx="4565880" cy="4957560"/>
          </a:xfrm>
          <a:prstGeom prst="rect">
            <a:avLst/>
          </a:prstGeom>
          <a:ln>
            <a:noFill/>
          </a:ln>
        </p:spPr>
      </p:pic>
      <p:sp>
        <p:nvSpPr>
          <p:cNvPr id="288" name="CustomShape 2"/>
          <p:cNvSpPr/>
          <p:nvPr/>
        </p:nvSpPr>
        <p:spPr>
          <a:xfrm>
            <a:off x="263520" y="6411600"/>
            <a:ext cx="777708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XR Strategiepapier 2022 – Pusteblumen und Hype. Bilder: Sebastian Höhn, Joe Pohl, Sandra Doneck, Alessandro Brönnimann</a:t>
            </a:r>
            <a:endParaRPr lang="en-US" sz="900" b="0" strike="noStrike" spc="-1">
              <a:latin typeface="Arial"/>
            </a:endParaRPr>
          </a:p>
        </p:txBody>
      </p:sp>
      <p:sp>
        <p:nvSpPr>
          <p:cNvPr id="289" name="CustomShape 3"/>
          <p:cNvSpPr/>
          <p:nvPr/>
        </p:nvSpPr>
        <p:spPr>
          <a:xfrm>
            <a:off x="6858000" y="1554480"/>
            <a:ext cx="3743280" cy="2920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DejaVu Sans"/>
                <a:ea typeface="DejaVu Sans"/>
              </a:rPr>
              <a:t>“I am afraid of losing my child to a resource war because of a climate collapse”</a:t>
            </a:r>
            <a:endParaRPr lang="en-US" sz="1800" b="0" strike="noStrike" spc="-1">
              <a:latin typeface="Arial"/>
            </a:endParaRPr>
          </a:p>
        </p:txBody>
      </p:sp>
      <p:sp>
        <p:nvSpPr>
          <p:cNvPr id="290" name="CustomShape 4"/>
          <p:cNvSpPr/>
          <p:nvPr/>
        </p:nvSpPr>
        <p:spPr>
          <a:xfrm>
            <a:off x="7498080" y="4023360"/>
            <a:ext cx="3743280" cy="2920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DejaVu Sans"/>
                <a:ea typeface="DejaVu Sans"/>
              </a:rPr>
              <a:t>→ “Our </a:t>
            </a:r>
            <a:r>
              <a:rPr lang="en-US" sz="1800" b="0" i="1" u="sng" strike="noStrike" spc="-1">
                <a:solidFill>
                  <a:srgbClr val="000000"/>
                </a:solidFill>
                <a:uFillTx/>
                <a:latin typeface="DejaVu Sans"/>
                <a:ea typeface="DejaVu Sans"/>
              </a:rPr>
              <a:t>parents</a:t>
            </a:r>
            <a:r>
              <a:rPr lang="en-US" sz="1800" b="0" i="1" strike="noStrike" spc="-1">
                <a:solidFill>
                  <a:srgbClr val="000000"/>
                </a:solidFill>
                <a:latin typeface="DejaVu Sans"/>
                <a:ea typeface="DejaVu Sans"/>
              </a:rPr>
              <a:t> will die of old age, our </a:t>
            </a:r>
            <a:r>
              <a:rPr lang="en-US" sz="1800" b="0" i="1" u="sng" strike="noStrike" spc="-1">
                <a:solidFill>
                  <a:srgbClr val="000000"/>
                </a:solidFill>
                <a:uFillTx/>
                <a:latin typeface="DejaVu Sans"/>
                <a:ea typeface="DejaVu Sans"/>
              </a:rPr>
              <a:t>children</a:t>
            </a:r>
            <a:r>
              <a:rPr lang="en-US" sz="1800" b="0" i="1" strike="noStrike" spc="-1">
                <a:solidFill>
                  <a:srgbClr val="000000"/>
                </a:solidFill>
                <a:latin typeface="DejaVu Sans"/>
                <a:ea typeface="DejaVu Sans"/>
              </a:rPr>
              <a:t> will die of climate change”</a:t>
            </a:r>
            <a:endParaRPr lang="en-US" sz="1800" b="0" strike="noStrike" spc="-1">
              <a:latin typeface="Arial"/>
            </a:endParaRPr>
          </a:p>
        </p:txBody>
      </p:sp>
      <p:sp>
        <p:nvSpPr>
          <p:cNvPr id="291" name="CustomShape 5"/>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Only Have One Planet</a:t>
            </a:r>
            <a:endParaRPr lang="en-US" sz="2400" b="0" strike="noStrike" spc="-1">
              <a:latin typeface="Arial"/>
            </a:endParaRPr>
          </a:p>
        </p:txBody>
      </p:sp>
      <p:sp>
        <p:nvSpPr>
          <p:cNvPr id="292" name="CustomShape 6"/>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Resources</a:t>
            </a:r>
            <a:endParaRPr lang="en-US" sz="2200" b="0" strike="noStrike" spc="-1">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Question 2 </a:t>
            </a:r>
            <a:endParaRPr lang="en-US" sz="2400" b="0" strike="noStrike" spc="-1">
              <a:latin typeface="Arial"/>
            </a:endParaRPr>
          </a:p>
        </p:txBody>
      </p:sp>
      <p:sp>
        <p:nvSpPr>
          <p:cNvPr id="105" name="CustomShape 2"/>
          <p:cNvSpPr/>
          <p:nvPr/>
        </p:nvSpPr>
        <p:spPr>
          <a:xfrm>
            <a:off x="335520" y="1268280"/>
            <a:ext cx="1074240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At which university do you study?</a:t>
            </a:r>
            <a:endParaRPr lang="en-US" sz="1800" b="0" strike="noStrike" spc="-1">
              <a:latin typeface="Arial"/>
            </a:endParaRPr>
          </a:p>
          <a:p>
            <a:pPr marL="432000" lvl="1" indent="-2098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a) TU Clausthal</a:t>
            </a:r>
            <a:endParaRPr lang="en-US" sz="1800" b="0" strike="noStrike" spc="-1">
              <a:latin typeface="Arial"/>
            </a:endParaRPr>
          </a:p>
          <a:p>
            <a:pPr marL="432000" lvl="1" indent="-2098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b) Ostfalia</a:t>
            </a:r>
            <a:endParaRPr lang="en-US" sz="1800" b="0" strike="noStrike" spc="-1">
              <a:latin typeface="Arial"/>
            </a:endParaRPr>
          </a:p>
          <a:p>
            <a:pPr marL="432000" lvl="1" indent="-2098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c) Göttingen</a:t>
            </a:r>
            <a:endParaRPr lang="en-US" sz="1800" b="0" strike="noStrike" spc="-1">
              <a:latin typeface="Arial"/>
            </a:endParaRPr>
          </a:p>
          <a:p>
            <a:pPr marL="432000" lvl="1" indent="-2098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d) other / not a student</a:t>
            </a:r>
            <a:endParaRPr lang="en-US" sz="1800" b="0" strike="noStrike" spc="-1">
              <a:latin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3 Key Challenges of the 21</a:t>
            </a:r>
            <a:r>
              <a:rPr lang="en-US" sz="2400" b="1" strike="noStrike" spc="-1" baseline="14000000">
                <a:solidFill>
                  <a:srgbClr val="000000"/>
                </a:solidFill>
                <a:latin typeface="DejaVu Sans"/>
                <a:ea typeface="DejaVu Sans"/>
              </a:rPr>
              <a:t>st</a:t>
            </a:r>
            <a:r>
              <a:rPr lang="en-US" sz="2400" b="1" strike="noStrike" spc="-1">
                <a:solidFill>
                  <a:srgbClr val="000000"/>
                </a:solidFill>
                <a:latin typeface="DejaVu Sans"/>
                <a:ea typeface="DejaVu Sans"/>
              </a:rPr>
              <a:t> Century</a:t>
            </a:r>
            <a:endParaRPr lang="en-US" sz="2400" b="0" strike="noStrike" spc="-1">
              <a:latin typeface="Arial"/>
            </a:endParaRPr>
          </a:p>
        </p:txBody>
      </p:sp>
      <p:sp>
        <p:nvSpPr>
          <p:cNvPr id="294" name="CustomShape 2"/>
          <p:cNvSpPr/>
          <p:nvPr/>
        </p:nvSpPr>
        <p:spPr>
          <a:xfrm>
            <a:off x="335520" y="1268280"/>
            <a:ext cx="1074240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5040">
              <a:lnSpc>
                <a:spcPct val="100000"/>
              </a:lnSpc>
              <a:spcBef>
                <a:spcPts val="360"/>
              </a:spcBef>
              <a:buClr>
                <a:srgbClr val="008C4F"/>
              </a:buClr>
              <a:buFont typeface="Wingdings" charset="2"/>
              <a:buAutoNum type="arabicParenR"/>
            </a:pPr>
            <a:r>
              <a:rPr lang="en-US" sz="1800" b="0" strike="noStrike" spc="-1">
                <a:solidFill>
                  <a:srgbClr val="000000"/>
                </a:solidFill>
                <a:latin typeface="DejaVu Sans"/>
                <a:ea typeface="DejaVu Sans"/>
              </a:rPr>
              <a:t> Climate change / adaption to climate change</a:t>
            </a:r>
            <a:endParaRPr lang="en-US" sz="1800" b="0" strike="noStrike" spc="-1">
              <a:latin typeface="Arial"/>
            </a:endParaRPr>
          </a:p>
          <a:p>
            <a:pPr marL="195120" indent="-185040">
              <a:lnSpc>
                <a:spcPct val="100000"/>
              </a:lnSpc>
              <a:spcBef>
                <a:spcPts val="360"/>
              </a:spcBef>
              <a:buClr>
                <a:srgbClr val="008C4F"/>
              </a:buClr>
              <a:buFont typeface="Wingdings" charset="2"/>
              <a:buAutoNum type="arabicParenR"/>
            </a:pPr>
            <a:r>
              <a:rPr lang="en-US" sz="1800" b="0" strike="noStrike" spc="-1">
                <a:solidFill>
                  <a:srgbClr val="000000"/>
                </a:solidFill>
                <a:latin typeface="DejaVu Sans"/>
                <a:ea typeface="DejaVu Sans"/>
              </a:rPr>
              <a:t> Environmental pollution</a:t>
            </a:r>
            <a:endParaRPr lang="en-US" sz="1800" b="0" strike="noStrike" spc="-1">
              <a:latin typeface="Arial"/>
            </a:endParaRPr>
          </a:p>
          <a:p>
            <a:pPr marL="195120" indent="-185040">
              <a:lnSpc>
                <a:spcPct val="100000"/>
              </a:lnSpc>
              <a:spcBef>
                <a:spcPts val="360"/>
              </a:spcBef>
              <a:buClr>
                <a:srgbClr val="008C4F"/>
              </a:buClr>
              <a:buFont typeface="Wingdings" charset="2"/>
              <a:buAutoNum type="arabicParenR"/>
            </a:pPr>
            <a:r>
              <a:rPr lang="en-US" sz="1800" b="0" strike="noStrike" spc="-1">
                <a:solidFill>
                  <a:srgbClr val="000000"/>
                </a:solidFill>
                <a:latin typeface="DejaVu Sans"/>
                <a:ea typeface="DejaVu Sans"/>
              </a:rPr>
              <a:t> Dwindling non-renewable resources</a:t>
            </a:r>
            <a:endParaRPr lang="en-US" sz="1800" b="0" strike="noStrike" spc="-1">
              <a:latin typeface="Arial"/>
            </a:endParaRPr>
          </a:p>
        </p:txBody>
      </p:sp>
      <p:sp>
        <p:nvSpPr>
          <p:cNvPr id="295" name="CustomShape 3"/>
          <p:cNvSpPr/>
          <p:nvPr/>
        </p:nvSpPr>
        <p:spPr>
          <a:xfrm>
            <a:off x="4206240" y="721800"/>
            <a:ext cx="1089000" cy="33804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 name="CustomShape 1"/>
          <p:cNvSpPr/>
          <p:nvPr/>
        </p:nvSpPr>
        <p:spPr>
          <a:xfrm>
            <a:off x="335520" y="4406760"/>
            <a:ext cx="10740960" cy="1350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3000" b="1" strike="noStrike" cap="all" spc="-1">
                <a:solidFill>
                  <a:srgbClr val="008C4F"/>
                </a:solidFill>
                <a:latin typeface="Arial Unicode MS"/>
                <a:ea typeface="DejaVu Sans"/>
              </a:rPr>
              <a:t>Is this really still a Problem?</a:t>
            </a:r>
            <a:endParaRPr lang="en-US" sz="3000" b="0" strike="noStrike" spc="-1">
              <a:latin typeface="Arial"/>
            </a:endParaRPr>
          </a:p>
        </p:txBody>
      </p:sp>
      <p:sp>
        <p:nvSpPr>
          <p:cNvPr id="297" name="CustomShape 2"/>
          <p:cNvSpPr/>
          <p:nvPr/>
        </p:nvSpPr>
        <p:spPr>
          <a:xfrm>
            <a:off x="335520" y="2906640"/>
            <a:ext cx="10740960" cy="148788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8"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sp>
      <p:sp>
        <p:nvSpPr>
          <p:cNvPr id="299" name="CustomShape 2"/>
          <p:cNvSpPr/>
          <p:nvPr/>
        </p:nvSpPr>
        <p:spPr>
          <a:xfrm>
            <a:off x="335520" y="1268280"/>
            <a:ext cx="1074240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2600" b="1" strike="noStrike" spc="-1">
                <a:solidFill>
                  <a:srgbClr val="000000"/>
                </a:solidFill>
                <a:latin typeface="DejaVu Sans"/>
                <a:ea typeface="DejaVu Sans"/>
              </a:rPr>
              <a:t>Yes!</a:t>
            </a:r>
            <a:endParaRPr lang="en-US" sz="2600" b="0" strike="noStrike" spc="-1">
              <a:latin typeface="Arial"/>
            </a:endParaRPr>
          </a:p>
        </p:txBody>
      </p:sp>
      <p:sp>
        <p:nvSpPr>
          <p:cNvPr id="300" name="CustomShape 3"/>
          <p:cNvSpPr/>
          <p:nvPr/>
        </p:nvSpPr>
        <p:spPr>
          <a:xfrm>
            <a:off x="4206240" y="721800"/>
            <a:ext cx="1089000" cy="338040"/>
          </a:xfrm>
          <a:prstGeom prst="rect">
            <a:avLst/>
          </a:prstGeom>
          <a:noFill/>
          <a:ln>
            <a:noFill/>
          </a:ln>
        </p:spPr>
        <p:style>
          <a:lnRef idx="0">
            <a:scrgbClr r="0" g="0" b="0"/>
          </a:lnRef>
          <a:fillRef idx="0">
            <a:scrgbClr r="0" g="0" b="0"/>
          </a:fillRef>
          <a:effectRef idx="0">
            <a:scrgbClr r="0" g="0" b="0"/>
          </a:effectRef>
          <a:fontRef idx="minor"/>
        </p:style>
      </p:sp>
      <p:sp>
        <p:nvSpPr>
          <p:cNvPr id="301" name="CustomShape 4"/>
          <p:cNvSpPr/>
          <p:nvPr/>
        </p:nvSpPr>
        <p:spPr>
          <a:xfrm>
            <a:off x="865800" y="2859480"/>
            <a:ext cx="9925200" cy="1877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02" name="CustomShape 5"/>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Is This Really Still a Problem?</a:t>
            </a:r>
            <a:endParaRPr lang="en-US" sz="2400" b="0" strike="noStrike" spc="-1">
              <a:latin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Is This Really Still a Problem?</a:t>
            </a:r>
            <a:endParaRPr lang="en-US" sz="2400" b="0" strike="noStrike" spc="-1">
              <a:latin typeface="Arial"/>
            </a:endParaRPr>
          </a:p>
        </p:txBody>
      </p:sp>
      <p:sp>
        <p:nvSpPr>
          <p:cNvPr id="304" name="CustomShape 2"/>
          <p:cNvSpPr/>
          <p:nvPr/>
        </p:nvSpPr>
        <p:spPr>
          <a:xfrm>
            <a:off x="263520" y="6036840"/>
            <a:ext cx="7777080" cy="638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1. Vauxford – https://commons.wikimedia.org/wiki/File:2018_Tesla_Model_S_75D.jpg – </a:t>
            </a:r>
            <a:r>
              <a:rPr lang="en-US" sz="900" b="0" u="sng" strike="noStrike" spc="-1">
                <a:solidFill>
                  <a:srgbClr val="0000FF"/>
                </a:solidFill>
                <a:uFillTx/>
                <a:latin typeface="Roboto"/>
                <a:ea typeface="Roboto"/>
                <a:hlinkClick r:id="rId2"/>
              </a:rPr>
              <a:t>CC BY-SA 4.0</a:t>
            </a:r>
            <a:r>
              <a:rPr lang="en-US" sz="900" b="0" strike="noStrike" spc="-1">
                <a:solidFill>
                  <a:srgbClr val="A6A6A6"/>
                </a:solidFill>
                <a:latin typeface="Roboto"/>
                <a:ea typeface="Roboto"/>
              </a:rPr>
              <a:t>.</a:t>
            </a:r>
            <a:endParaRPr lang="en-US" sz="900" b="0" strike="noStrike" spc="-1">
              <a:latin typeface="Arial"/>
            </a:endParaRPr>
          </a:p>
          <a:p>
            <a:pPr>
              <a:lnSpc>
                <a:spcPct val="100000"/>
              </a:lnSpc>
            </a:pPr>
            <a:r>
              <a:rPr lang="en-US" sz="900" b="0" strike="noStrike" spc="-1">
                <a:solidFill>
                  <a:srgbClr val="A6A6A6"/>
                </a:solidFill>
                <a:latin typeface="Roboto"/>
                <a:ea typeface="Roboto"/>
              </a:rPr>
              <a:t>2. Marco Verch – https://www.flickr.com/photos/30478819@N08/51303997289/in/photostream/ –  </a:t>
            </a:r>
            <a:r>
              <a:rPr lang="en-US" sz="900" b="0" u="sng" strike="noStrike" spc="-1">
                <a:solidFill>
                  <a:srgbClr val="0000FF"/>
                </a:solidFill>
                <a:uFillTx/>
                <a:latin typeface="Roboto"/>
                <a:ea typeface="Roboto"/>
                <a:hlinkClick r:id="rId3"/>
              </a:rPr>
              <a:t>CC BY 2.0</a:t>
            </a:r>
            <a:r>
              <a:rPr lang="en-US" sz="900" b="0" strike="noStrike" spc="-1">
                <a:solidFill>
                  <a:srgbClr val="A6A6A6"/>
                </a:solidFill>
                <a:latin typeface="Roboto"/>
                <a:ea typeface="Roboto"/>
              </a:rPr>
              <a:t>.</a:t>
            </a:r>
            <a:endParaRPr lang="en-US" sz="900" b="0" strike="noStrike" spc="-1">
              <a:latin typeface="Arial"/>
            </a:endParaRPr>
          </a:p>
          <a:p>
            <a:pPr>
              <a:lnSpc>
                <a:spcPct val="100000"/>
              </a:lnSpc>
            </a:pPr>
            <a:r>
              <a:rPr lang="en-US" sz="900" b="0" strike="noStrike" spc="-1">
                <a:solidFill>
                  <a:srgbClr val="A6A6A6"/>
                </a:solidFill>
                <a:latin typeface="Roboto"/>
                <a:ea typeface="Roboto"/>
              </a:rPr>
              <a:t>3. https://pxhere.com/en/photo/1081335 –</a:t>
            </a:r>
            <a:r>
              <a:rPr lang="en-US" sz="900" b="0" u="sng" strike="noStrike" spc="-1">
                <a:solidFill>
                  <a:srgbClr val="0000FF"/>
                </a:solidFill>
                <a:uFillTx/>
                <a:latin typeface="Roboto"/>
                <a:ea typeface="Roboto"/>
                <a:hlinkClick r:id="rId4"/>
              </a:rPr>
              <a:t> CC0 1.0.</a:t>
            </a:r>
            <a:endParaRPr lang="en-US" sz="900" b="0" strike="noStrike" spc="-1">
              <a:latin typeface="Arial"/>
            </a:endParaRPr>
          </a:p>
          <a:p>
            <a:pPr>
              <a:lnSpc>
                <a:spcPct val="100000"/>
              </a:lnSpc>
            </a:pPr>
            <a:r>
              <a:rPr lang="en-US" sz="900" b="0" strike="noStrike" spc="-1">
                <a:solidFill>
                  <a:srgbClr val="A6A6A6"/>
                </a:solidFill>
                <a:latin typeface="Roboto"/>
                <a:ea typeface="Roboto"/>
              </a:rPr>
              <a:t>4. epSos.de – https://commons.wikimedia.org/wiki/File:Colorful_Recycling_Containers_for_Trash.jpg – </a:t>
            </a:r>
            <a:r>
              <a:rPr lang="en-US" sz="900" b="0" u="sng" strike="noStrike" spc="-1">
                <a:solidFill>
                  <a:srgbClr val="0000FF"/>
                </a:solidFill>
                <a:uFillTx/>
                <a:latin typeface="Roboto"/>
                <a:ea typeface="Roboto"/>
                <a:hlinkClick r:id="rId3"/>
              </a:rPr>
              <a:t>CC BY 2.0</a:t>
            </a:r>
            <a:r>
              <a:rPr lang="en-US" sz="900" b="0" strike="noStrike" spc="-1">
                <a:solidFill>
                  <a:srgbClr val="A6A6A6"/>
                </a:solidFill>
                <a:latin typeface="Roboto"/>
                <a:ea typeface="Roboto"/>
              </a:rPr>
              <a:t>.</a:t>
            </a:r>
            <a:endParaRPr lang="en-US" sz="900" b="0" strike="noStrike" spc="-1">
              <a:latin typeface="Arial"/>
            </a:endParaRPr>
          </a:p>
        </p:txBody>
      </p:sp>
      <p:sp>
        <p:nvSpPr>
          <p:cNvPr id="305"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sp>
      <p:pic>
        <p:nvPicPr>
          <p:cNvPr id="306" name="Grafik 305"/>
          <p:cNvPicPr/>
          <p:nvPr/>
        </p:nvPicPr>
        <p:blipFill>
          <a:blip r:embed="rId5"/>
          <a:stretch/>
        </p:blipFill>
        <p:spPr>
          <a:xfrm>
            <a:off x="432720" y="1264320"/>
            <a:ext cx="4500360" cy="2388600"/>
          </a:xfrm>
          <a:prstGeom prst="rect">
            <a:avLst/>
          </a:prstGeom>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Is This Really Still a Problem?</a:t>
            </a:r>
            <a:endParaRPr lang="en-US" sz="2400" b="0" strike="noStrike" spc="-1">
              <a:latin typeface="Arial"/>
            </a:endParaRPr>
          </a:p>
        </p:txBody>
      </p:sp>
      <p:sp>
        <p:nvSpPr>
          <p:cNvPr id="308" name="CustomShape 2"/>
          <p:cNvSpPr/>
          <p:nvPr/>
        </p:nvSpPr>
        <p:spPr>
          <a:xfrm>
            <a:off x="263520" y="6036840"/>
            <a:ext cx="7777080" cy="638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1. Vauxford – https://commons.wikimedia.org/wiki/File:2018_Tesla_Model_S_75D.jpg – </a:t>
            </a:r>
            <a:r>
              <a:rPr lang="en-US" sz="900" b="0" u="sng" strike="noStrike" spc="-1">
                <a:solidFill>
                  <a:srgbClr val="0000FF"/>
                </a:solidFill>
                <a:uFillTx/>
                <a:latin typeface="Roboto"/>
                <a:ea typeface="Roboto"/>
                <a:hlinkClick r:id="rId2"/>
              </a:rPr>
              <a:t>CC BY-SA 4.0</a:t>
            </a:r>
            <a:r>
              <a:rPr lang="en-US" sz="900" b="0" strike="noStrike" spc="-1">
                <a:solidFill>
                  <a:srgbClr val="A6A6A6"/>
                </a:solidFill>
                <a:latin typeface="Roboto"/>
                <a:ea typeface="Roboto"/>
              </a:rPr>
              <a:t>.</a:t>
            </a:r>
            <a:endParaRPr lang="en-US" sz="900" b="0" strike="noStrike" spc="-1">
              <a:latin typeface="Arial"/>
            </a:endParaRPr>
          </a:p>
          <a:p>
            <a:pPr>
              <a:lnSpc>
                <a:spcPct val="100000"/>
              </a:lnSpc>
            </a:pPr>
            <a:r>
              <a:rPr lang="en-US" sz="900" b="0" strike="noStrike" spc="-1">
                <a:solidFill>
                  <a:srgbClr val="A6A6A6"/>
                </a:solidFill>
                <a:latin typeface="Roboto"/>
                <a:ea typeface="Roboto"/>
              </a:rPr>
              <a:t>2. Marco Verch – https://www.flickr.com/photos/30478819@N08/51303997289/in/photostream/ –  </a:t>
            </a:r>
            <a:r>
              <a:rPr lang="en-US" sz="900" b="0" u="sng" strike="noStrike" spc="-1">
                <a:solidFill>
                  <a:srgbClr val="0000FF"/>
                </a:solidFill>
                <a:uFillTx/>
                <a:latin typeface="Roboto"/>
                <a:ea typeface="Roboto"/>
                <a:hlinkClick r:id="rId3"/>
              </a:rPr>
              <a:t>CC BY 2.0</a:t>
            </a:r>
            <a:r>
              <a:rPr lang="en-US" sz="900" b="0" strike="noStrike" spc="-1">
                <a:solidFill>
                  <a:srgbClr val="A6A6A6"/>
                </a:solidFill>
                <a:latin typeface="Roboto"/>
                <a:ea typeface="Roboto"/>
              </a:rPr>
              <a:t>.</a:t>
            </a:r>
            <a:endParaRPr lang="en-US" sz="900" b="0" strike="noStrike" spc="-1">
              <a:latin typeface="Arial"/>
            </a:endParaRPr>
          </a:p>
          <a:p>
            <a:pPr>
              <a:lnSpc>
                <a:spcPct val="100000"/>
              </a:lnSpc>
            </a:pPr>
            <a:r>
              <a:rPr lang="en-US" sz="900" b="0" strike="noStrike" spc="-1">
                <a:solidFill>
                  <a:srgbClr val="A6A6A6"/>
                </a:solidFill>
                <a:latin typeface="Roboto"/>
                <a:ea typeface="Roboto"/>
              </a:rPr>
              <a:t>3. https://pxhere.com/en/photo/1081335 –</a:t>
            </a:r>
            <a:r>
              <a:rPr lang="en-US" sz="900" b="0" u="sng" strike="noStrike" spc="-1">
                <a:solidFill>
                  <a:srgbClr val="0000FF"/>
                </a:solidFill>
                <a:uFillTx/>
                <a:latin typeface="Roboto"/>
                <a:ea typeface="Roboto"/>
                <a:hlinkClick r:id="rId4"/>
              </a:rPr>
              <a:t> CC0 1.0.</a:t>
            </a:r>
            <a:endParaRPr lang="en-US" sz="900" b="0" strike="noStrike" spc="-1">
              <a:latin typeface="Arial"/>
            </a:endParaRPr>
          </a:p>
          <a:p>
            <a:pPr>
              <a:lnSpc>
                <a:spcPct val="100000"/>
              </a:lnSpc>
            </a:pPr>
            <a:r>
              <a:rPr lang="en-US" sz="900" b="0" strike="noStrike" spc="-1">
                <a:solidFill>
                  <a:srgbClr val="A6A6A6"/>
                </a:solidFill>
                <a:latin typeface="Roboto"/>
                <a:ea typeface="Roboto"/>
              </a:rPr>
              <a:t>4. epSos.de – https://commons.wikimedia.org/wiki/File:Colorful_Recycling_Containers_for_Trash.jpg – </a:t>
            </a:r>
            <a:r>
              <a:rPr lang="en-US" sz="900" b="0" u="sng" strike="noStrike" spc="-1">
                <a:solidFill>
                  <a:srgbClr val="0000FF"/>
                </a:solidFill>
                <a:uFillTx/>
                <a:latin typeface="Roboto"/>
                <a:ea typeface="Roboto"/>
                <a:hlinkClick r:id="rId3"/>
              </a:rPr>
              <a:t>CC BY 2.0</a:t>
            </a:r>
            <a:r>
              <a:rPr lang="en-US" sz="900" b="0" strike="noStrike" spc="-1">
                <a:solidFill>
                  <a:srgbClr val="A6A6A6"/>
                </a:solidFill>
                <a:latin typeface="Roboto"/>
                <a:ea typeface="Roboto"/>
              </a:rPr>
              <a:t>.</a:t>
            </a:r>
            <a:endParaRPr lang="en-US" sz="900" b="0" strike="noStrike" spc="-1">
              <a:latin typeface="Arial"/>
            </a:endParaRPr>
          </a:p>
        </p:txBody>
      </p:sp>
      <p:sp>
        <p:nvSpPr>
          <p:cNvPr id="309"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sp>
      <p:pic>
        <p:nvPicPr>
          <p:cNvPr id="310" name="Grafik 309"/>
          <p:cNvPicPr/>
          <p:nvPr/>
        </p:nvPicPr>
        <p:blipFill>
          <a:blip r:embed="rId5"/>
          <a:stretch/>
        </p:blipFill>
        <p:spPr>
          <a:xfrm>
            <a:off x="432720" y="1264320"/>
            <a:ext cx="4500360" cy="2388600"/>
          </a:xfrm>
          <a:prstGeom prst="rect">
            <a:avLst/>
          </a:prstGeom>
          <a:ln>
            <a:noFill/>
          </a:ln>
        </p:spPr>
      </p:pic>
      <p:pic>
        <p:nvPicPr>
          <p:cNvPr id="311" name="Grafik 310"/>
          <p:cNvPicPr/>
          <p:nvPr/>
        </p:nvPicPr>
        <p:blipFill>
          <a:blip r:embed="rId6"/>
          <a:stretch/>
        </p:blipFill>
        <p:spPr>
          <a:xfrm>
            <a:off x="5585400" y="704520"/>
            <a:ext cx="4285440" cy="2856960"/>
          </a:xfrm>
          <a:prstGeom prst="rect">
            <a:avLst/>
          </a:prstGeom>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Is This Really Still a Problem?</a:t>
            </a:r>
            <a:endParaRPr lang="en-US" sz="2400" b="0" strike="noStrike" spc="-1">
              <a:latin typeface="Arial"/>
            </a:endParaRPr>
          </a:p>
        </p:txBody>
      </p:sp>
      <p:sp>
        <p:nvSpPr>
          <p:cNvPr id="313" name="CustomShape 2"/>
          <p:cNvSpPr/>
          <p:nvPr/>
        </p:nvSpPr>
        <p:spPr>
          <a:xfrm>
            <a:off x="263520" y="6036840"/>
            <a:ext cx="7777080" cy="638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1. Vauxford – https://commons.wikimedia.org/wiki/File:2018_Tesla_Model_S_75D.jpg – </a:t>
            </a:r>
            <a:r>
              <a:rPr lang="en-US" sz="900" b="0" u="sng" strike="noStrike" spc="-1">
                <a:solidFill>
                  <a:srgbClr val="0000FF"/>
                </a:solidFill>
                <a:uFillTx/>
                <a:latin typeface="Roboto"/>
                <a:ea typeface="Roboto"/>
                <a:hlinkClick r:id="rId2"/>
              </a:rPr>
              <a:t>CC BY-SA 4.0</a:t>
            </a:r>
            <a:r>
              <a:rPr lang="en-US" sz="900" b="0" strike="noStrike" spc="-1">
                <a:solidFill>
                  <a:srgbClr val="A6A6A6"/>
                </a:solidFill>
                <a:latin typeface="Roboto"/>
                <a:ea typeface="Roboto"/>
              </a:rPr>
              <a:t>.</a:t>
            </a:r>
            <a:endParaRPr lang="en-US" sz="900" b="0" strike="noStrike" spc="-1">
              <a:latin typeface="Arial"/>
            </a:endParaRPr>
          </a:p>
          <a:p>
            <a:pPr>
              <a:lnSpc>
                <a:spcPct val="100000"/>
              </a:lnSpc>
            </a:pPr>
            <a:r>
              <a:rPr lang="en-US" sz="900" b="0" strike="noStrike" spc="-1">
                <a:solidFill>
                  <a:srgbClr val="A6A6A6"/>
                </a:solidFill>
                <a:latin typeface="Roboto"/>
                <a:ea typeface="Roboto"/>
              </a:rPr>
              <a:t>2. Marco Verch – https://www.flickr.com/photos/30478819@N08/51303997289/in/photostream/ –  </a:t>
            </a:r>
            <a:r>
              <a:rPr lang="en-US" sz="900" b="0" u="sng" strike="noStrike" spc="-1">
                <a:solidFill>
                  <a:srgbClr val="0000FF"/>
                </a:solidFill>
                <a:uFillTx/>
                <a:latin typeface="Roboto"/>
                <a:ea typeface="Roboto"/>
                <a:hlinkClick r:id="rId3"/>
              </a:rPr>
              <a:t>CC BY 2.0</a:t>
            </a:r>
            <a:r>
              <a:rPr lang="en-US" sz="900" b="0" strike="noStrike" spc="-1">
                <a:solidFill>
                  <a:srgbClr val="A6A6A6"/>
                </a:solidFill>
                <a:latin typeface="Roboto"/>
                <a:ea typeface="Roboto"/>
              </a:rPr>
              <a:t>.</a:t>
            </a:r>
            <a:endParaRPr lang="en-US" sz="900" b="0" strike="noStrike" spc="-1">
              <a:latin typeface="Arial"/>
            </a:endParaRPr>
          </a:p>
          <a:p>
            <a:pPr>
              <a:lnSpc>
                <a:spcPct val="100000"/>
              </a:lnSpc>
            </a:pPr>
            <a:r>
              <a:rPr lang="en-US" sz="900" b="0" strike="noStrike" spc="-1">
                <a:solidFill>
                  <a:srgbClr val="A6A6A6"/>
                </a:solidFill>
                <a:latin typeface="Roboto"/>
                <a:ea typeface="Roboto"/>
              </a:rPr>
              <a:t>3. https://pxhere.com/en/photo/1081335 –</a:t>
            </a:r>
            <a:r>
              <a:rPr lang="en-US" sz="900" b="0" u="sng" strike="noStrike" spc="-1">
                <a:solidFill>
                  <a:srgbClr val="0000FF"/>
                </a:solidFill>
                <a:uFillTx/>
                <a:latin typeface="Roboto"/>
                <a:ea typeface="Roboto"/>
                <a:hlinkClick r:id="rId4"/>
              </a:rPr>
              <a:t> CC0 1.0.</a:t>
            </a:r>
            <a:endParaRPr lang="en-US" sz="900" b="0" strike="noStrike" spc="-1">
              <a:latin typeface="Arial"/>
            </a:endParaRPr>
          </a:p>
          <a:p>
            <a:pPr>
              <a:lnSpc>
                <a:spcPct val="100000"/>
              </a:lnSpc>
            </a:pPr>
            <a:r>
              <a:rPr lang="en-US" sz="900" b="0" strike="noStrike" spc="-1">
                <a:solidFill>
                  <a:srgbClr val="A6A6A6"/>
                </a:solidFill>
                <a:latin typeface="Roboto"/>
                <a:ea typeface="Roboto"/>
              </a:rPr>
              <a:t>4. epSos.de – https://commons.wikimedia.org/wiki/File:Colorful_Recycling_Containers_for_Trash.jpg – </a:t>
            </a:r>
            <a:r>
              <a:rPr lang="en-US" sz="900" b="0" u="sng" strike="noStrike" spc="-1">
                <a:solidFill>
                  <a:srgbClr val="0000FF"/>
                </a:solidFill>
                <a:uFillTx/>
                <a:latin typeface="Roboto"/>
                <a:ea typeface="Roboto"/>
                <a:hlinkClick r:id="rId3"/>
              </a:rPr>
              <a:t>CC BY 2.0</a:t>
            </a:r>
            <a:r>
              <a:rPr lang="en-US" sz="900" b="0" strike="noStrike" spc="-1">
                <a:solidFill>
                  <a:srgbClr val="A6A6A6"/>
                </a:solidFill>
                <a:latin typeface="Roboto"/>
                <a:ea typeface="Roboto"/>
              </a:rPr>
              <a:t>.</a:t>
            </a:r>
            <a:endParaRPr lang="en-US" sz="900" b="0" strike="noStrike" spc="-1">
              <a:latin typeface="Arial"/>
            </a:endParaRPr>
          </a:p>
        </p:txBody>
      </p:sp>
      <p:sp>
        <p:nvSpPr>
          <p:cNvPr id="314"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sp>
      <p:pic>
        <p:nvPicPr>
          <p:cNvPr id="315" name="Grafik 314"/>
          <p:cNvPicPr/>
          <p:nvPr/>
        </p:nvPicPr>
        <p:blipFill>
          <a:blip r:embed="rId5"/>
          <a:stretch/>
        </p:blipFill>
        <p:spPr>
          <a:xfrm>
            <a:off x="432720" y="1264320"/>
            <a:ext cx="4500360" cy="2388600"/>
          </a:xfrm>
          <a:prstGeom prst="rect">
            <a:avLst/>
          </a:prstGeom>
          <a:ln>
            <a:noFill/>
          </a:ln>
        </p:spPr>
      </p:pic>
      <p:pic>
        <p:nvPicPr>
          <p:cNvPr id="316" name="Grafik 315"/>
          <p:cNvPicPr/>
          <p:nvPr/>
        </p:nvPicPr>
        <p:blipFill>
          <a:blip r:embed="rId6"/>
          <a:stretch/>
        </p:blipFill>
        <p:spPr>
          <a:xfrm>
            <a:off x="5585400" y="704520"/>
            <a:ext cx="4285440" cy="2856960"/>
          </a:xfrm>
          <a:prstGeom prst="rect">
            <a:avLst/>
          </a:prstGeom>
          <a:ln>
            <a:noFill/>
          </a:ln>
        </p:spPr>
      </p:pic>
      <p:pic>
        <p:nvPicPr>
          <p:cNvPr id="317" name="Grafik 316"/>
          <p:cNvPicPr/>
          <p:nvPr/>
        </p:nvPicPr>
        <p:blipFill>
          <a:blip r:embed="rId7"/>
          <a:stretch/>
        </p:blipFill>
        <p:spPr>
          <a:xfrm>
            <a:off x="424080" y="3749040"/>
            <a:ext cx="3960360" cy="2225880"/>
          </a:xfrm>
          <a:prstGeom prst="rect">
            <a:avLst/>
          </a:prstGeom>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Is This Really Still a Problem?</a:t>
            </a:r>
            <a:endParaRPr lang="en-US" sz="2400" b="0" strike="noStrike" spc="-1">
              <a:latin typeface="Arial"/>
            </a:endParaRPr>
          </a:p>
        </p:txBody>
      </p:sp>
      <p:sp>
        <p:nvSpPr>
          <p:cNvPr id="319" name="CustomShape 2"/>
          <p:cNvSpPr/>
          <p:nvPr/>
        </p:nvSpPr>
        <p:spPr>
          <a:xfrm>
            <a:off x="263520" y="6036840"/>
            <a:ext cx="7777080" cy="638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1. Vauxford – https://commons.wikimedia.org/wiki/File:2018_Tesla_Model_S_75D.jpg – </a:t>
            </a:r>
            <a:r>
              <a:rPr lang="en-US" sz="900" b="0" u="sng" strike="noStrike" spc="-1">
                <a:solidFill>
                  <a:srgbClr val="0000FF"/>
                </a:solidFill>
                <a:uFillTx/>
                <a:latin typeface="Roboto"/>
                <a:ea typeface="Roboto"/>
                <a:hlinkClick r:id="rId2"/>
              </a:rPr>
              <a:t>CC BY-SA 4.0</a:t>
            </a:r>
            <a:r>
              <a:rPr lang="en-US" sz="900" b="0" strike="noStrike" spc="-1">
                <a:solidFill>
                  <a:srgbClr val="A6A6A6"/>
                </a:solidFill>
                <a:latin typeface="Roboto"/>
                <a:ea typeface="Roboto"/>
              </a:rPr>
              <a:t>.</a:t>
            </a:r>
            <a:endParaRPr lang="en-US" sz="900" b="0" strike="noStrike" spc="-1">
              <a:latin typeface="Arial"/>
            </a:endParaRPr>
          </a:p>
          <a:p>
            <a:pPr>
              <a:lnSpc>
                <a:spcPct val="100000"/>
              </a:lnSpc>
            </a:pPr>
            <a:r>
              <a:rPr lang="en-US" sz="900" b="0" strike="noStrike" spc="-1">
                <a:solidFill>
                  <a:srgbClr val="A6A6A6"/>
                </a:solidFill>
                <a:latin typeface="Roboto"/>
                <a:ea typeface="Roboto"/>
              </a:rPr>
              <a:t>2. Marco Verch – https://www.flickr.com/photos/30478819@N08/51303997289/in/photostream/ –  </a:t>
            </a:r>
            <a:r>
              <a:rPr lang="en-US" sz="900" b="0" u="sng" strike="noStrike" spc="-1">
                <a:solidFill>
                  <a:srgbClr val="0000FF"/>
                </a:solidFill>
                <a:uFillTx/>
                <a:latin typeface="Roboto"/>
                <a:ea typeface="Roboto"/>
                <a:hlinkClick r:id="rId3"/>
              </a:rPr>
              <a:t>CC BY 2.0</a:t>
            </a:r>
            <a:r>
              <a:rPr lang="en-US" sz="900" b="0" strike="noStrike" spc="-1">
                <a:solidFill>
                  <a:srgbClr val="A6A6A6"/>
                </a:solidFill>
                <a:latin typeface="Roboto"/>
                <a:ea typeface="Roboto"/>
              </a:rPr>
              <a:t>.</a:t>
            </a:r>
            <a:endParaRPr lang="en-US" sz="900" b="0" strike="noStrike" spc="-1">
              <a:latin typeface="Arial"/>
            </a:endParaRPr>
          </a:p>
          <a:p>
            <a:pPr>
              <a:lnSpc>
                <a:spcPct val="100000"/>
              </a:lnSpc>
            </a:pPr>
            <a:r>
              <a:rPr lang="en-US" sz="900" b="0" strike="noStrike" spc="-1">
                <a:solidFill>
                  <a:srgbClr val="A6A6A6"/>
                </a:solidFill>
                <a:latin typeface="Roboto"/>
                <a:ea typeface="Roboto"/>
              </a:rPr>
              <a:t>3. https://pxhere.com/en/photo/1081335 –</a:t>
            </a:r>
            <a:r>
              <a:rPr lang="en-US" sz="900" b="0" u="sng" strike="noStrike" spc="-1">
                <a:solidFill>
                  <a:srgbClr val="0000FF"/>
                </a:solidFill>
                <a:uFillTx/>
                <a:latin typeface="Roboto"/>
                <a:ea typeface="Roboto"/>
                <a:hlinkClick r:id="rId4"/>
              </a:rPr>
              <a:t> CC0 1.0.</a:t>
            </a:r>
            <a:endParaRPr lang="en-US" sz="900" b="0" strike="noStrike" spc="-1">
              <a:latin typeface="Arial"/>
            </a:endParaRPr>
          </a:p>
          <a:p>
            <a:pPr>
              <a:lnSpc>
                <a:spcPct val="100000"/>
              </a:lnSpc>
            </a:pPr>
            <a:r>
              <a:rPr lang="en-US" sz="900" b="0" strike="noStrike" spc="-1">
                <a:solidFill>
                  <a:srgbClr val="A6A6A6"/>
                </a:solidFill>
                <a:latin typeface="Roboto"/>
                <a:ea typeface="Roboto"/>
              </a:rPr>
              <a:t>4. epSos.de – https://commons.wikimedia.org/wiki/File:Colorful_Recycling_Containers_for_Trash.jpg – </a:t>
            </a:r>
            <a:r>
              <a:rPr lang="en-US" sz="900" b="0" u="sng" strike="noStrike" spc="-1">
                <a:solidFill>
                  <a:srgbClr val="0000FF"/>
                </a:solidFill>
                <a:uFillTx/>
                <a:latin typeface="Roboto"/>
                <a:ea typeface="Roboto"/>
                <a:hlinkClick r:id="rId3"/>
              </a:rPr>
              <a:t>CC BY 2.0</a:t>
            </a:r>
            <a:r>
              <a:rPr lang="en-US" sz="900" b="0" strike="noStrike" spc="-1">
                <a:solidFill>
                  <a:srgbClr val="A6A6A6"/>
                </a:solidFill>
                <a:latin typeface="Roboto"/>
                <a:ea typeface="Roboto"/>
              </a:rPr>
              <a:t>.</a:t>
            </a:r>
            <a:endParaRPr lang="en-US" sz="900" b="0" strike="noStrike" spc="-1">
              <a:latin typeface="Arial"/>
            </a:endParaRPr>
          </a:p>
        </p:txBody>
      </p:sp>
      <p:sp>
        <p:nvSpPr>
          <p:cNvPr id="320"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sp>
      <p:pic>
        <p:nvPicPr>
          <p:cNvPr id="321" name="Grafik 320"/>
          <p:cNvPicPr/>
          <p:nvPr/>
        </p:nvPicPr>
        <p:blipFill>
          <a:blip r:embed="rId5"/>
          <a:stretch/>
        </p:blipFill>
        <p:spPr>
          <a:xfrm>
            <a:off x="432720" y="1264320"/>
            <a:ext cx="4500360" cy="2388600"/>
          </a:xfrm>
          <a:prstGeom prst="rect">
            <a:avLst/>
          </a:prstGeom>
          <a:ln>
            <a:noFill/>
          </a:ln>
        </p:spPr>
      </p:pic>
      <p:pic>
        <p:nvPicPr>
          <p:cNvPr id="322" name="Grafik 321"/>
          <p:cNvPicPr/>
          <p:nvPr/>
        </p:nvPicPr>
        <p:blipFill>
          <a:blip r:embed="rId6"/>
          <a:stretch/>
        </p:blipFill>
        <p:spPr>
          <a:xfrm>
            <a:off x="5585400" y="704520"/>
            <a:ext cx="4285440" cy="2856960"/>
          </a:xfrm>
          <a:prstGeom prst="rect">
            <a:avLst/>
          </a:prstGeom>
          <a:ln>
            <a:noFill/>
          </a:ln>
        </p:spPr>
      </p:pic>
      <p:pic>
        <p:nvPicPr>
          <p:cNvPr id="323" name="Grafik 322"/>
          <p:cNvPicPr/>
          <p:nvPr/>
        </p:nvPicPr>
        <p:blipFill>
          <a:blip r:embed="rId7"/>
          <a:stretch/>
        </p:blipFill>
        <p:spPr>
          <a:xfrm>
            <a:off x="424080" y="3749040"/>
            <a:ext cx="3960360" cy="2225880"/>
          </a:xfrm>
          <a:prstGeom prst="rect">
            <a:avLst/>
          </a:prstGeom>
          <a:ln>
            <a:noFill/>
          </a:ln>
        </p:spPr>
      </p:pic>
      <p:pic>
        <p:nvPicPr>
          <p:cNvPr id="324" name="Grafik 323"/>
          <p:cNvPicPr/>
          <p:nvPr/>
        </p:nvPicPr>
        <p:blipFill>
          <a:blip r:embed="rId8"/>
          <a:stretch/>
        </p:blipFill>
        <p:spPr>
          <a:xfrm>
            <a:off x="6583680" y="4023360"/>
            <a:ext cx="3857040" cy="2372760"/>
          </a:xfrm>
          <a:prstGeom prst="rect">
            <a:avLst/>
          </a:prstGeom>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There Is No Hope</a:t>
            </a:r>
            <a:endParaRPr lang="en-US" sz="2400" b="0" strike="noStrike" spc="-1">
              <a:latin typeface="Arial"/>
            </a:endParaRPr>
          </a:p>
        </p:txBody>
      </p:sp>
      <p:sp>
        <p:nvSpPr>
          <p:cNvPr id="326" name="CustomShape 2"/>
          <p:cNvSpPr/>
          <p:nvPr/>
        </p:nvSpPr>
        <p:spPr>
          <a:xfrm>
            <a:off x="335520" y="1268280"/>
            <a:ext cx="1063296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Arial"/>
                <a:ea typeface="DejaVu Sans"/>
              </a:rPr>
              <a:t>“As a climate scientist, I am often asked to talk about hope. Particularly in the current political climate, audiences want to be told that everything will be all right in the end. […]</a:t>
            </a:r>
            <a:endParaRPr lang="en-US" sz="1800" b="0" strike="noStrike" spc="-1">
              <a:latin typeface="Arial"/>
            </a:endParaRPr>
          </a:p>
          <a:p>
            <a:pPr algn="ctr">
              <a:lnSpc>
                <a:spcPct val="100000"/>
              </a:lnSpc>
            </a:pPr>
            <a:r>
              <a:rPr lang="en-US" sz="1800" b="0" i="1" strike="noStrike" spc="-1">
                <a:solidFill>
                  <a:srgbClr val="000000"/>
                </a:solidFill>
                <a:latin typeface="Arial"/>
                <a:ea typeface="DejaVu Sans"/>
              </a:rPr>
              <a:t> </a:t>
            </a:r>
            <a:endParaRPr lang="en-US" sz="1800" b="0" strike="noStrike" spc="-1">
              <a:latin typeface="Arial"/>
            </a:endParaRPr>
          </a:p>
          <a:p>
            <a:pPr algn="ctr">
              <a:lnSpc>
                <a:spcPct val="100000"/>
              </a:lnSpc>
            </a:pPr>
            <a:r>
              <a:rPr lang="en-US" sz="1800" b="0" i="1" strike="noStrike" spc="-1">
                <a:solidFill>
                  <a:srgbClr val="000000"/>
                </a:solidFill>
                <a:latin typeface="Arial"/>
                <a:ea typeface="DejaVu Sans"/>
              </a:rPr>
              <a:t>Climate change is bleak, the organizers always say. Tell us a happy story. Give us hope. The problem is, I don’t have any. […]</a:t>
            </a:r>
            <a:endParaRPr lang="en-US" sz="1800" b="0" strike="noStrike" spc="-1">
              <a:latin typeface="Arial"/>
            </a:endParaRPr>
          </a:p>
          <a:p>
            <a:pPr algn="ctr">
              <a:lnSpc>
                <a:spcPct val="100000"/>
              </a:lnSpc>
            </a:pPr>
            <a:endParaRPr lang="en-US" sz="1800" b="0" strike="noStrike" spc="-1">
              <a:latin typeface="Arial"/>
            </a:endParaRPr>
          </a:p>
          <a:p>
            <a:pPr algn="ctr">
              <a:lnSpc>
                <a:spcPct val="100000"/>
              </a:lnSpc>
            </a:pPr>
            <a:r>
              <a:rPr lang="en-US" sz="1800" b="0" i="1" strike="noStrike" spc="-1">
                <a:solidFill>
                  <a:srgbClr val="000000"/>
                </a:solidFill>
                <a:latin typeface="Arial"/>
                <a:ea typeface="DejaVu Sans"/>
              </a:rPr>
              <a:t>We are inevitably sending our children to live on an unfamiliar planet.”</a:t>
            </a:r>
            <a:endParaRPr lang="en-US" sz="1800" b="0" strike="noStrike" spc="-1">
              <a:latin typeface="Arial"/>
            </a:endParaRPr>
          </a:p>
        </p:txBody>
      </p:sp>
      <p:sp>
        <p:nvSpPr>
          <p:cNvPr id="327" name="CustomShape 3"/>
          <p:cNvSpPr/>
          <p:nvPr/>
        </p:nvSpPr>
        <p:spPr>
          <a:xfrm>
            <a:off x="457200" y="2468880"/>
            <a:ext cx="10511280" cy="26496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28" name="CustomShape 4"/>
          <p:cNvSpPr/>
          <p:nvPr/>
        </p:nvSpPr>
        <p:spPr>
          <a:xfrm>
            <a:off x="263520" y="6411600"/>
            <a:ext cx="896976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Kate Marvel (2018) – We Need Courage, Not Hope, to Face Climate Change – https://onbeing.org/blog/kate-marvel-we-need-courage-not-hope-to-face-climate-change/</a:t>
            </a:r>
            <a:endParaRPr lang="en-US" sz="900" b="0" strike="noStrike" spc="-1">
              <a:latin typeface="Aria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Need Courage</a:t>
            </a:r>
            <a:endParaRPr lang="en-US" sz="2400" b="0" strike="noStrike" spc="-1">
              <a:latin typeface="Arial"/>
            </a:endParaRPr>
          </a:p>
        </p:txBody>
      </p:sp>
      <p:sp>
        <p:nvSpPr>
          <p:cNvPr id="330" name="CustomShape 2"/>
          <p:cNvSpPr/>
          <p:nvPr/>
        </p:nvSpPr>
        <p:spPr>
          <a:xfrm>
            <a:off x="335520" y="1268280"/>
            <a:ext cx="1063296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Arial"/>
                <a:ea typeface="DejaVu Sans"/>
              </a:rPr>
              <a:t>“But the opposite of hope is not despair. It is grief. Even while resolving to limit the damage, we can mourn. And here, the sheer scale of the problem provides a perverse comfort: we are in this together. The swiftness of the change, its scale and inevitability, binds us into one, broken hearts trapped together under a warming atmosphere.</a:t>
            </a:r>
            <a:endParaRPr lang="en-US" sz="1800" b="0" strike="noStrike" spc="-1">
              <a:latin typeface="Arial"/>
            </a:endParaRPr>
          </a:p>
          <a:p>
            <a:pPr algn="ctr">
              <a:lnSpc>
                <a:spcPct val="100000"/>
              </a:lnSpc>
            </a:pPr>
            <a:endParaRPr lang="en-US" sz="1800" b="0" strike="noStrike" spc="-1">
              <a:latin typeface="Arial"/>
            </a:endParaRPr>
          </a:p>
          <a:p>
            <a:pPr algn="ctr">
              <a:lnSpc>
                <a:spcPct val="100000"/>
              </a:lnSpc>
            </a:pPr>
            <a:r>
              <a:rPr lang="en-US" sz="1800" b="0" i="1" strike="noStrike" spc="-1">
                <a:solidFill>
                  <a:srgbClr val="FFFFFF"/>
                </a:solidFill>
                <a:latin typeface="Arial"/>
                <a:ea typeface="DejaVu Sans"/>
              </a:rPr>
              <a:t>We need courage, not hope. Grief, after all, is the cost of being alive. [...] Courage is the resolve to do well without the assurance of a happy ending.”</a:t>
            </a:r>
            <a:endParaRPr lang="en-US" sz="1800" b="0" strike="noStrike" spc="-1">
              <a:latin typeface="Arial"/>
            </a:endParaRPr>
          </a:p>
        </p:txBody>
      </p:sp>
      <p:sp>
        <p:nvSpPr>
          <p:cNvPr id="331" name="CustomShape 3"/>
          <p:cNvSpPr/>
          <p:nvPr/>
        </p:nvSpPr>
        <p:spPr>
          <a:xfrm>
            <a:off x="457200" y="2468880"/>
            <a:ext cx="10511280" cy="26496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32" name="CustomShape 4"/>
          <p:cNvSpPr/>
          <p:nvPr/>
        </p:nvSpPr>
        <p:spPr>
          <a:xfrm>
            <a:off x="263520" y="6411600"/>
            <a:ext cx="896976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Kate Marvel (2018) – We Need Courage, Not Hope, to Face Climate Change – https://onbeing.org/blog/kate-marvel-we-need-courage-not-hope-to-face-climate-change/</a:t>
            </a:r>
            <a:endParaRPr lang="en-US" sz="900" b="0" strike="noStrike" spc="-1">
              <a:latin typeface="Aria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We Need Courage</a:t>
            </a:r>
            <a:endParaRPr lang="en-US" sz="2400" b="0" strike="noStrike" spc="-1">
              <a:latin typeface="Arial"/>
            </a:endParaRPr>
          </a:p>
        </p:txBody>
      </p:sp>
      <p:sp>
        <p:nvSpPr>
          <p:cNvPr id="334" name="CustomShape 2"/>
          <p:cNvSpPr/>
          <p:nvPr/>
        </p:nvSpPr>
        <p:spPr>
          <a:xfrm>
            <a:off x="335520" y="1268280"/>
            <a:ext cx="1063296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Arial"/>
                <a:ea typeface="DejaVu Sans"/>
              </a:rPr>
              <a:t>“But the opposite of hope is not despair. It is grief. Even while resolving to limit the damage, we can mourn. And here, the sheer scale of the problem provides a perverse comfort: we are in this together. The swiftness of the change, its scale and inevitability, binds us into one, broken hearts trapped together under a warming atmosphere.</a:t>
            </a:r>
            <a:endParaRPr lang="en-US" sz="1800" b="0" strike="noStrike" spc="-1">
              <a:latin typeface="Arial"/>
            </a:endParaRPr>
          </a:p>
          <a:p>
            <a:pPr algn="ctr">
              <a:lnSpc>
                <a:spcPct val="100000"/>
              </a:lnSpc>
            </a:pPr>
            <a:endParaRPr lang="en-US" sz="1800" b="0" strike="noStrike" spc="-1">
              <a:latin typeface="Arial"/>
            </a:endParaRPr>
          </a:p>
          <a:p>
            <a:pPr algn="ctr">
              <a:lnSpc>
                <a:spcPct val="100000"/>
              </a:lnSpc>
            </a:pPr>
            <a:r>
              <a:rPr lang="en-US" sz="1800" b="0" i="1" strike="noStrike" spc="-1">
                <a:solidFill>
                  <a:srgbClr val="000000"/>
                </a:solidFill>
                <a:latin typeface="Arial"/>
                <a:ea typeface="DejaVu Sans"/>
              </a:rPr>
              <a:t>We need courage, not hope. Grief, after all, is the cost of being alive. [...] Courage is the resolve to do well without the assurance of a happy ending.”</a:t>
            </a:r>
            <a:endParaRPr lang="en-US" sz="1800" b="0" strike="noStrike" spc="-1">
              <a:latin typeface="Arial"/>
            </a:endParaRPr>
          </a:p>
        </p:txBody>
      </p:sp>
      <p:sp>
        <p:nvSpPr>
          <p:cNvPr id="335" name="CustomShape 3"/>
          <p:cNvSpPr/>
          <p:nvPr/>
        </p:nvSpPr>
        <p:spPr>
          <a:xfrm>
            <a:off x="457200" y="2468880"/>
            <a:ext cx="10511280" cy="26496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36" name="CustomShape 4"/>
          <p:cNvSpPr/>
          <p:nvPr/>
        </p:nvSpPr>
        <p:spPr>
          <a:xfrm>
            <a:off x="263520" y="6411600"/>
            <a:ext cx="896976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Kate Marvel (2018) – We Need Courage, Not Hope, to Face Climate Change – https://onbeing.org/blog/kate-marvel-we-need-courage-not-hope-to-face-climate-change/</a:t>
            </a:r>
            <a:endParaRPr lang="en-US" sz="900" b="0" strike="noStrike" spc="-1">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Question 3 </a:t>
            </a:r>
            <a:endParaRPr lang="en-US" sz="2400" b="0" strike="noStrike" spc="-1">
              <a:latin typeface="Arial"/>
            </a:endParaRPr>
          </a:p>
        </p:txBody>
      </p:sp>
      <p:sp>
        <p:nvSpPr>
          <p:cNvPr id="107" name="CustomShape 2"/>
          <p:cNvSpPr/>
          <p:nvPr/>
        </p:nvSpPr>
        <p:spPr>
          <a:xfrm>
            <a:off x="335520" y="1268280"/>
            <a:ext cx="1074240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What do you study? </a:t>
            </a:r>
            <a:endParaRPr lang="en-US" sz="1800" b="0" strike="noStrike" spc="-1">
              <a:latin typeface="Arial"/>
            </a:endParaRPr>
          </a:p>
          <a:p>
            <a:pPr>
              <a:lnSpc>
                <a:spcPct val="100000"/>
              </a:lnSpc>
              <a:spcBef>
                <a:spcPts val="360"/>
              </a:spcBef>
            </a:pPr>
            <a:r>
              <a:rPr lang="en-US" sz="1800" b="0" strike="noStrike" spc="-1">
                <a:solidFill>
                  <a:srgbClr val="000000"/>
                </a:solidFill>
                <a:latin typeface="DejaVu Sans"/>
                <a:ea typeface="DejaVu Sans"/>
              </a:rPr>
              <a:t>	→ Type your response in the poll field.</a:t>
            </a:r>
            <a:endParaRPr lang="en-US" sz="1800" b="0" strike="noStrike" spc="-1">
              <a:latin typeface="Arial"/>
            </a:endParaRPr>
          </a:p>
          <a:p>
            <a:pPr>
              <a:lnSpc>
                <a:spcPct val="100000"/>
              </a:lnSpc>
              <a:spcBef>
                <a:spcPts val="360"/>
              </a:spcBef>
            </a:pPr>
            <a:endParaRPr lang="en-US" sz="1800" b="0" strike="noStrike" spc="-1">
              <a:latin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 name="CustomShape 1"/>
          <p:cNvSpPr/>
          <p:nvPr/>
        </p:nvSpPr>
        <p:spPr>
          <a:xfrm>
            <a:off x="335520" y="764640"/>
            <a:ext cx="10742040" cy="492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Question 7 </a:t>
            </a:r>
            <a:endParaRPr lang="en-US" sz="2400" b="0" strike="noStrike" spc="-1">
              <a:latin typeface="Arial"/>
            </a:endParaRPr>
          </a:p>
        </p:txBody>
      </p:sp>
      <p:sp>
        <p:nvSpPr>
          <p:cNvPr id="338" name="CustomShape 2"/>
          <p:cNvSpPr/>
          <p:nvPr/>
        </p:nvSpPr>
        <p:spPr>
          <a:xfrm>
            <a:off x="335520" y="1268280"/>
            <a:ext cx="10742040" cy="50295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468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What percentage of the population needs to participate in peaceful protest/civil disobedience for political change, i.e., saving our planet?</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0" strike="noStrike" spc="-1">
                <a:solidFill>
                  <a:srgbClr val="000000"/>
                </a:solidFill>
                <a:latin typeface="DejaVu Sans"/>
                <a:ea typeface="DejaVu Sans"/>
              </a:rPr>
              <a:t>	→ Type your response in the poll field.</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0" strike="noStrike" spc="-1">
                <a:solidFill>
                  <a:srgbClr val="FFFFFF"/>
                </a:solidFill>
                <a:latin typeface="DejaVu Sans"/>
                <a:ea typeface="DejaVu Sans"/>
              </a:rPr>
              <a:t>→ According to Prof. Erica Chenoweth 3.5% </a:t>
            </a:r>
            <a:endParaRPr lang="en-US" sz="1800" b="0" strike="noStrike" spc="-1">
              <a:latin typeface="Arial"/>
            </a:endParaRPr>
          </a:p>
          <a:p>
            <a:pPr>
              <a:lnSpc>
                <a:spcPct val="100000"/>
              </a:lnSpc>
              <a:spcBef>
                <a:spcPts val="360"/>
              </a:spcBef>
            </a:pPr>
            <a:r>
              <a:rPr lang="en-US" sz="1800" b="0" strike="noStrike" spc="-1">
                <a:solidFill>
                  <a:srgbClr val="FFFFFF"/>
                </a:solidFill>
                <a:latin typeface="DejaVu Sans"/>
                <a:ea typeface="DejaVu Sans"/>
              </a:rPr>
              <a:t>→ Based on studying 323 violent and non-violent protests that occurred between 1900 and 2006 worldwide).</a:t>
            </a:r>
            <a:r>
              <a:rPr lang="en-US" sz="1800" b="0" strike="noStrike" spc="-1">
                <a:solidFill>
                  <a:srgbClr val="000000"/>
                </a:solidFill>
                <a:latin typeface="DejaVu Sans"/>
                <a:ea typeface="DejaVu Sans"/>
              </a:rPr>
              <a:t> </a:t>
            </a:r>
            <a:endParaRPr lang="en-US" sz="1800" b="0" strike="noStrike" spc="-1">
              <a:latin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 name="CustomShape 1"/>
          <p:cNvSpPr/>
          <p:nvPr/>
        </p:nvSpPr>
        <p:spPr>
          <a:xfrm>
            <a:off x="335520" y="764640"/>
            <a:ext cx="10742040" cy="492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Question 7 </a:t>
            </a:r>
            <a:endParaRPr lang="en-US" sz="2400" b="0" strike="noStrike" spc="-1">
              <a:latin typeface="Arial"/>
            </a:endParaRPr>
          </a:p>
        </p:txBody>
      </p:sp>
      <p:sp>
        <p:nvSpPr>
          <p:cNvPr id="340" name="CustomShape 2"/>
          <p:cNvSpPr/>
          <p:nvPr/>
        </p:nvSpPr>
        <p:spPr>
          <a:xfrm>
            <a:off x="335520" y="1268280"/>
            <a:ext cx="10742040" cy="50295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468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What percentage of the population needs to participate in peaceful protest/civil disobedience for political change, i.e., saving our planet?</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0" strike="noStrike" spc="-1">
                <a:solidFill>
                  <a:srgbClr val="000000"/>
                </a:solidFill>
                <a:latin typeface="DejaVu Sans"/>
                <a:ea typeface="DejaVu Sans"/>
              </a:rPr>
              <a:t>	→ Type your response in the poll field.</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0" strike="noStrike" spc="-1">
                <a:solidFill>
                  <a:srgbClr val="000000"/>
                </a:solidFill>
                <a:latin typeface="DejaVu Sans"/>
                <a:ea typeface="DejaVu Sans"/>
              </a:rPr>
              <a:t>→ According to Prof. Erica Chenoweth 3.5% </a:t>
            </a:r>
            <a:endParaRPr lang="en-US" sz="1800" b="0" strike="noStrike" spc="-1">
              <a:latin typeface="Arial"/>
            </a:endParaRPr>
          </a:p>
          <a:p>
            <a:pPr>
              <a:lnSpc>
                <a:spcPct val="100000"/>
              </a:lnSpc>
              <a:spcBef>
                <a:spcPts val="360"/>
              </a:spcBef>
            </a:pPr>
            <a:r>
              <a:rPr lang="en-US" sz="1800" b="0" strike="noStrike" spc="-1">
                <a:solidFill>
                  <a:srgbClr val="000000"/>
                </a:solidFill>
                <a:latin typeface="DejaVu Sans"/>
                <a:ea typeface="DejaVu Sans"/>
              </a:rPr>
              <a:t>→ Based on studying 323 violent and non-violent protests that occurred between 1900 and 2006 worldwide). </a:t>
            </a:r>
            <a:endParaRPr lang="en-US" sz="1800" b="0" strike="noStrike" spc="-1">
              <a:latin typeface="Arial"/>
            </a:endParaRPr>
          </a:p>
        </p:txBody>
      </p:sp>
      <p:sp>
        <p:nvSpPr>
          <p:cNvPr id="341" name="CustomShape 3"/>
          <p:cNvSpPr/>
          <p:nvPr/>
        </p:nvSpPr>
        <p:spPr>
          <a:xfrm>
            <a:off x="263520" y="6411600"/>
            <a:ext cx="896976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https://www.ericachenoweth.com/research</a:t>
            </a:r>
            <a:endParaRPr lang="en-US" sz="900" b="0" strike="noStrike" spc="-1">
              <a:latin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Basic Law for the Federal Republic of Germany</a:t>
            </a:r>
            <a:endParaRPr lang="en-US" sz="2400" b="0" strike="noStrike" spc="-1">
              <a:latin typeface="Arial"/>
            </a:endParaRPr>
          </a:p>
          <a:p>
            <a:pPr>
              <a:lnSpc>
                <a:spcPct val="100000"/>
              </a:lnSpc>
            </a:pPr>
            <a:endParaRPr lang="en-US" sz="2400" b="0" strike="noStrike" spc="-1">
              <a:latin typeface="Arial"/>
            </a:endParaRPr>
          </a:p>
        </p:txBody>
      </p:sp>
      <p:sp>
        <p:nvSpPr>
          <p:cNvPr id="343" name="CustomShape 2"/>
          <p:cNvSpPr/>
          <p:nvPr/>
        </p:nvSpPr>
        <p:spPr>
          <a:xfrm>
            <a:off x="436320" y="124308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Article 20a – Protection of the natural foundations of life and animals </a:t>
            </a:r>
            <a:endParaRPr lang="en-US" sz="2200" b="0" strike="noStrike" spc="-1">
              <a:latin typeface="Arial"/>
            </a:endParaRPr>
          </a:p>
        </p:txBody>
      </p:sp>
      <p:sp>
        <p:nvSpPr>
          <p:cNvPr id="344" name="CustomShape 3"/>
          <p:cNvSpPr/>
          <p:nvPr/>
        </p:nvSpPr>
        <p:spPr>
          <a:xfrm>
            <a:off x="342360" y="1268640"/>
            <a:ext cx="1063296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DejaVu Sans"/>
                <a:ea typeface="DejaVu Sans"/>
              </a:rPr>
              <a:t>“Mindful also of its responsibility towards future generations, the state shall protect the natural foundations of life and animals by legislation and, in accordance with law and justice, by executive and judicial action, all within the framework of the constitutional order.”</a:t>
            </a:r>
            <a:endParaRPr lang="en-US" sz="1800" b="0" strike="noStrike" spc="-1">
              <a:latin typeface="Arial"/>
            </a:endParaRPr>
          </a:p>
          <a:p>
            <a:pPr algn="ctr">
              <a:lnSpc>
                <a:spcPct val="100000"/>
              </a:lnSpc>
            </a:pPr>
            <a:endParaRPr lang="en-US" sz="1800" b="0" strike="noStrike" spc="-1">
              <a:latin typeface="Arial"/>
            </a:endParaRPr>
          </a:p>
          <a:p>
            <a:pPr algn="ctr">
              <a:lnSpc>
                <a:spcPct val="100000"/>
              </a:lnSpc>
            </a:pPr>
            <a:r>
              <a:rPr lang="en-US" sz="1800" b="0" i="1" strike="noStrike" spc="-1">
                <a:solidFill>
                  <a:srgbClr val="000000"/>
                </a:solidFill>
                <a:latin typeface="DejaVu Sans"/>
                <a:ea typeface="DejaVu Sans"/>
              </a:rPr>
              <a:t>German: “Der Staat schützt auch in Verantwortung für die künftigen Generationen die natürlichen Lebensgrundlagen und die Tiere im Rahmen der verfassungsmäßigen Ordnung durch die Gesetzgebung und nach Maßgabe von Gesetz und Recht durch die vollziehende Gewalt und die Rechtsprechung.”</a:t>
            </a:r>
            <a:endParaRPr lang="en-US" sz="1800" b="0" strike="noStrike" spc="-1">
              <a:latin typeface="Arial"/>
            </a:endParaRPr>
          </a:p>
        </p:txBody>
      </p:sp>
      <p:sp>
        <p:nvSpPr>
          <p:cNvPr id="345" name="CustomShape 4"/>
          <p:cNvSpPr/>
          <p:nvPr/>
        </p:nvSpPr>
        <p:spPr>
          <a:xfrm>
            <a:off x="372600" y="2469240"/>
            <a:ext cx="10602720" cy="26496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46" name="CustomShape 5"/>
          <p:cNvSpPr/>
          <p:nvPr/>
        </p:nvSpPr>
        <p:spPr>
          <a:xfrm>
            <a:off x="270360" y="6411960"/>
            <a:ext cx="896976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https://www.gesetze-im-internet.de/englisch_gg/englisch_gg.html#p0116</a:t>
            </a:r>
            <a:endParaRPr lang="en-US" sz="900" b="0" strike="noStrike" spc="-1">
              <a:latin typeface="Aria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CustomShape 1"/>
          <p:cNvSpPr/>
          <p:nvPr/>
        </p:nvSpPr>
        <p:spPr>
          <a:xfrm>
            <a:off x="335520" y="4406760"/>
            <a:ext cx="10740960" cy="1350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3000" b="1" strike="noStrike" cap="all" spc="-1">
                <a:solidFill>
                  <a:srgbClr val="008C4F"/>
                </a:solidFill>
                <a:latin typeface="Arial Unicode MS"/>
                <a:ea typeface="DejaVu Sans"/>
              </a:rPr>
              <a:t>What is this course all About?</a:t>
            </a:r>
            <a:endParaRPr lang="en-US" sz="3000" b="0" strike="noStrike" spc="-1">
              <a:latin typeface="Arial"/>
            </a:endParaRPr>
          </a:p>
        </p:txBody>
      </p:sp>
      <p:sp>
        <p:nvSpPr>
          <p:cNvPr id="348" name="CustomShape 2"/>
          <p:cNvSpPr/>
          <p:nvPr/>
        </p:nvSpPr>
        <p:spPr>
          <a:xfrm>
            <a:off x="335520" y="2906640"/>
            <a:ext cx="10740960" cy="148788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dirty="0">
                <a:solidFill>
                  <a:srgbClr val="000000"/>
                </a:solidFill>
                <a:latin typeface="DejaVu Sans"/>
                <a:ea typeface="DejaVu Sans"/>
              </a:rPr>
              <a:t>3 Key Challenges of the 21</a:t>
            </a:r>
            <a:r>
              <a:rPr lang="en-US" sz="2400" b="1" strike="noStrike" spc="-1" baseline="14000000" dirty="0">
                <a:solidFill>
                  <a:srgbClr val="000000"/>
                </a:solidFill>
                <a:latin typeface="DejaVu Sans"/>
                <a:ea typeface="DejaVu Sans"/>
              </a:rPr>
              <a:t>st</a:t>
            </a:r>
            <a:r>
              <a:rPr lang="en-US" sz="2400" b="1" strike="noStrike" spc="-1" dirty="0">
                <a:solidFill>
                  <a:srgbClr val="000000"/>
                </a:solidFill>
                <a:latin typeface="DejaVu Sans"/>
                <a:ea typeface="DejaVu Sans"/>
              </a:rPr>
              <a:t> Century</a:t>
            </a:r>
            <a:endParaRPr lang="en-US" sz="2400" b="0" strike="noStrike" spc="-1" dirty="0">
              <a:latin typeface="Arial"/>
            </a:endParaRPr>
          </a:p>
        </p:txBody>
      </p:sp>
      <p:sp>
        <p:nvSpPr>
          <p:cNvPr id="350" name="CustomShape 2"/>
          <p:cNvSpPr/>
          <p:nvPr/>
        </p:nvSpPr>
        <p:spPr>
          <a:xfrm>
            <a:off x="335520" y="1268280"/>
            <a:ext cx="1074240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5040">
              <a:lnSpc>
                <a:spcPct val="100000"/>
              </a:lnSpc>
              <a:spcBef>
                <a:spcPts val="360"/>
              </a:spcBef>
              <a:buClr>
                <a:srgbClr val="008C4F"/>
              </a:buClr>
              <a:buFont typeface="Wingdings" charset="2"/>
              <a:buAutoNum type="arabicParenR"/>
            </a:pPr>
            <a:r>
              <a:rPr lang="en-US" sz="1800" b="0" strike="noStrike" spc="-1">
                <a:solidFill>
                  <a:srgbClr val="000000"/>
                </a:solidFill>
                <a:latin typeface="DejaVu Sans"/>
                <a:ea typeface="DejaVu Sans"/>
              </a:rPr>
              <a:t> Climate change / aadaption to climate change</a:t>
            </a:r>
            <a:endParaRPr lang="en-US" sz="1800" b="0" strike="noStrike" spc="-1">
              <a:latin typeface="Arial"/>
            </a:endParaRPr>
          </a:p>
          <a:p>
            <a:pPr marL="195120" indent="-185040">
              <a:lnSpc>
                <a:spcPct val="100000"/>
              </a:lnSpc>
              <a:spcBef>
                <a:spcPts val="360"/>
              </a:spcBef>
              <a:buClr>
                <a:srgbClr val="008C4F"/>
              </a:buClr>
              <a:buFont typeface="Wingdings" charset="2"/>
              <a:buAutoNum type="arabicParenR"/>
            </a:pPr>
            <a:r>
              <a:rPr lang="en-US" sz="1800" b="0" strike="noStrike" spc="-1">
                <a:solidFill>
                  <a:srgbClr val="000000"/>
                </a:solidFill>
                <a:latin typeface="DejaVu Sans"/>
                <a:ea typeface="DejaVu Sans"/>
              </a:rPr>
              <a:t> Environmental pollution</a:t>
            </a:r>
            <a:endParaRPr lang="en-US" sz="1800" b="0" strike="noStrike" spc="-1">
              <a:latin typeface="Arial"/>
            </a:endParaRPr>
          </a:p>
          <a:p>
            <a:pPr marL="195120" indent="-185040">
              <a:lnSpc>
                <a:spcPct val="100000"/>
              </a:lnSpc>
              <a:spcBef>
                <a:spcPts val="360"/>
              </a:spcBef>
              <a:buClr>
                <a:srgbClr val="008C4F"/>
              </a:buClr>
              <a:buFont typeface="Wingdings" charset="2"/>
              <a:buAutoNum type="arabicParenR"/>
            </a:pPr>
            <a:r>
              <a:rPr lang="en-US" sz="1800" b="0" strike="noStrike" spc="-1">
                <a:solidFill>
                  <a:srgbClr val="000000"/>
                </a:solidFill>
                <a:latin typeface="DejaVu Sans"/>
                <a:ea typeface="DejaVu Sans"/>
              </a:rPr>
              <a:t> Dwindling non-renewable resources</a:t>
            </a:r>
            <a:endParaRPr lang="en-US" sz="1800" b="0" strike="noStrike" spc="-1">
              <a:latin typeface="Arial"/>
            </a:endParaRPr>
          </a:p>
        </p:txBody>
      </p:sp>
      <p:sp>
        <p:nvSpPr>
          <p:cNvPr id="351" name="CustomShape 3"/>
          <p:cNvSpPr/>
          <p:nvPr/>
        </p:nvSpPr>
        <p:spPr>
          <a:xfrm>
            <a:off x="4206240" y="721800"/>
            <a:ext cx="1089000" cy="33804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What Is This Course All About?</a:t>
            </a:r>
            <a:endParaRPr lang="en-US" sz="2400" b="0" strike="noStrike" spc="-1">
              <a:latin typeface="Arial"/>
            </a:endParaRPr>
          </a:p>
        </p:txBody>
      </p:sp>
      <p:sp>
        <p:nvSpPr>
          <p:cNvPr id="353" name="CustomShape 2"/>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In a Nutshell</a:t>
            </a:r>
            <a:endParaRPr lang="en-US" sz="2200" b="0" strike="noStrike" spc="-1">
              <a:latin typeface="Arial"/>
            </a:endParaRPr>
          </a:p>
        </p:txBody>
      </p:sp>
      <p:sp>
        <p:nvSpPr>
          <p:cNvPr id="354" name="CustomShape 3"/>
          <p:cNvSpPr/>
          <p:nvPr/>
        </p:nvSpPr>
        <p:spPr>
          <a:xfrm>
            <a:off x="335520" y="1268280"/>
            <a:ext cx="1063296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Arial"/>
                <a:ea typeface="DejaVu Sans"/>
              </a:rPr>
              <a:t>This course is supposed to enable </a:t>
            </a:r>
            <a:r>
              <a:rPr lang="en-US" sz="1800" b="1" i="1" strike="noStrike" spc="-1">
                <a:solidFill>
                  <a:srgbClr val="000000"/>
                </a:solidFill>
                <a:latin typeface="Arial"/>
                <a:ea typeface="DejaVu Sans"/>
              </a:rPr>
              <a:t>YOU</a:t>
            </a:r>
            <a:r>
              <a:rPr lang="en-US" sz="1800" b="0" i="1" strike="noStrike" spc="-1">
                <a:solidFill>
                  <a:srgbClr val="000000"/>
                </a:solidFill>
                <a:latin typeface="Arial"/>
                <a:ea typeface="DejaVu Sans"/>
              </a:rPr>
              <a:t> to create a sustainable future for all of us and future generations.</a:t>
            </a:r>
            <a:endParaRPr lang="en-US" sz="1800" b="0" strike="noStrike" spc="-1">
              <a:latin typeface="Arial"/>
            </a:endParaRPr>
          </a:p>
        </p:txBody>
      </p:sp>
      <p:sp>
        <p:nvSpPr>
          <p:cNvPr id="355" name="CustomShape 4"/>
          <p:cNvSpPr/>
          <p:nvPr/>
        </p:nvSpPr>
        <p:spPr>
          <a:xfrm>
            <a:off x="866160" y="2859840"/>
            <a:ext cx="9925200" cy="18770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What Is This Course All About?</a:t>
            </a:r>
            <a:endParaRPr lang="en-US" sz="2400" b="0" strike="noStrike" spc="-1">
              <a:latin typeface="Arial"/>
            </a:endParaRPr>
          </a:p>
        </p:txBody>
      </p:sp>
      <p:sp>
        <p:nvSpPr>
          <p:cNvPr id="357" name="CustomShape 2"/>
          <p:cNvSpPr/>
          <p:nvPr/>
        </p:nvSpPr>
        <p:spPr>
          <a:xfrm>
            <a:off x="335520" y="1268280"/>
            <a:ext cx="1063296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dirty="0">
              <a:latin typeface="Arial"/>
            </a:endParaRPr>
          </a:p>
          <a:p>
            <a:pPr marL="216000" indent="-213840">
              <a:lnSpc>
                <a:spcPct val="100000"/>
              </a:lnSpc>
              <a:spcBef>
                <a:spcPts val="360"/>
              </a:spcBef>
              <a:buClr>
                <a:srgbClr val="008C4F"/>
              </a:buClr>
              <a:buSzPct val="45000"/>
              <a:buFont typeface="OpenSymbol"/>
              <a:buChar char="■"/>
            </a:pPr>
            <a:r>
              <a:rPr lang="en-US" sz="1800" b="0" strike="noStrike" spc="-1" dirty="0">
                <a:solidFill>
                  <a:srgbClr val="000000"/>
                </a:solidFill>
                <a:latin typeface="DejaVu Sans"/>
                <a:ea typeface="DejaVu Sans"/>
              </a:rPr>
              <a:t>Gaining an understanding of causes, dimensions, and the characterization of the 3 key challenge of the 21</a:t>
            </a:r>
            <a:r>
              <a:rPr lang="en-US" sz="1800" b="0" strike="noStrike" spc="-1" baseline="14000000" dirty="0">
                <a:solidFill>
                  <a:srgbClr val="000000"/>
                </a:solidFill>
                <a:latin typeface="DejaVu Sans"/>
                <a:ea typeface="DejaVu Sans"/>
              </a:rPr>
              <a:t>st</a:t>
            </a:r>
            <a:r>
              <a:rPr lang="en-US" sz="1800" b="0" strike="noStrike" spc="-1" dirty="0">
                <a:solidFill>
                  <a:srgbClr val="000000"/>
                </a:solidFill>
                <a:latin typeface="DejaVu Sans"/>
                <a:ea typeface="DejaVu Sans"/>
              </a:rPr>
              <a:t> century</a:t>
            </a:r>
            <a:endParaRPr lang="en-US" sz="1800" b="0" strike="noStrike" spc="-1" dirty="0">
              <a:latin typeface="Arial"/>
            </a:endParaRPr>
          </a:p>
          <a:p>
            <a:pPr marL="432000" lvl="1" indent="-213840">
              <a:lnSpc>
                <a:spcPct val="100000"/>
              </a:lnSpc>
              <a:spcBef>
                <a:spcPts val="360"/>
              </a:spcBef>
              <a:buClr>
                <a:srgbClr val="008C4F"/>
              </a:buClr>
              <a:buSzPct val="45000"/>
              <a:buFont typeface="OpenSymbol"/>
              <a:buChar char="—"/>
            </a:pPr>
            <a:r>
              <a:rPr lang="en-US" sz="1800" b="0" strike="noStrike" spc="-1" dirty="0">
                <a:solidFill>
                  <a:srgbClr val="000000"/>
                </a:solidFill>
                <a:latin typeface="DejaVu Sans"/>
                <a:ea typeface="DejaVu Sans"/>
              </a:rPr>
              <a:t>Climate change / adaption to climate change</a:t>
            </a:r>
            <a:endParaRPr lang="en-US" sz="1800" b="0" strike="noStrike" spc="-1" dirty="0">
              <a:latin typeface="Arial"/>
            </a:endParaRPr>
          </a:p>
          <a:p>
            <a:pPr marL="432000" lvl="1" indent="-213840">
              <a:lnSpc>
                <a:spcPct val="100000"/>
              </a:lnSpc>
              <a:spcBef>
                <a:spcPts val="360"/>
              </a:spcBef>
              <a:buClr>
                <a:srgbClr val="008C4F"/>
              </a:buClr>
              <a:buSzPct val="45000"/>
              <a:buFont typeface="OpenSymbol"/>
              <a:buChar char="—"/>
            </a:pPr>
            <a:r>
              <a:rPr lang="en-US" sz="1800" b="0" strike="noStrike" spc="-1" dirty="0">
                <a:solidFill>
                  <a:srgbClr val="000000"/>
                </a:solidFill>
                <a:latin typeface="DejaVu Sans"/>
                <a:ea typeface="DejaVu Sans"/>
              </a:rPr>
              <a:t>Environmental pollution</a:t>
            </a:r>
            <a:endParaRPr lang="en-US" sz="1800" b="0" strike="noStrike" spc="-1" dirty="0">
              <a:latin typeface="Arial"/>
            </a:endParaRPr>
          </a:p>
          <a:p>
            <a:pPr marL="432000" lvl="1" indent="-213840">
              <a:lnSpc>
                <a:spcPct val="100000"/>
              </a:lnSpc>
              <a:spcBef>
                <a:spcPts val="360"/>
              </a:spcBef>
              <a:buClr>
                <a:srgbClr val="008C4F"/>
              </a:buClr>
              <a:buSzPct val="45000"/>
              <a:buFont typeface="OpenSymbol"/>
              <a:buChar char="—"/>
            </a:pPr>
            <a:r>
              <a:rPr lang="en-US" sz="1800" b="0" strike="noStrike" spc="-1" dirty="0">
                <a:solidFill>
                  <a:srgbClr val="000000"/>
                </a:solidFill>
                <a:latin typeface="DejaVu Sans"/>
                <a:ea typeface="DejaVu Sans"/>
              </a:rPr>
              <a:t>Dwindling non-renewable resources</a:t>
            </a:r>
            <a:endParaRPr lang="en-US" sz="1800" b="0" strike="noStrike" spc="-1" dirty="0">
              <a:latin typeface="Arial"/>
            </a:endParaRPr>
          </a:p>
          <a:p>
            <a:pPr marL="216000" indent="-213840">
              <a:lnSpc>
                <a:spcPct val="100000"/>
              </a:lnSpc>
              <a:spcBef>
                <a:spcPts val="360"/>
              </a:spcBef>
              <a:buClr>
                <a:srgbClr val="008C4F"/>
              </a:buClr>
              <a:buSzPct val="45000"/>
              <a:buFont typeface="OpenSymbol"/>
              <a:buChar char="■"/>
            </a:pPr>
            <a:r>
              <a:rPr lang="en-US" sz="1800" b="0" strike="noStrike" spc="-1" dirty="0">
                <a:solidFill>
                  <a:srgbClr val="000000"/>
                </a:solidFill>
                <a:latin typeface="DejaVu Sans"/>
                <a:ea typeface="DejaVu Sans"/>
              </a:rPr>
              <a:t>Critically assess available solutions</a:t>
            </a:r>
            <a:endParaRPr lang="en-US" sz="1800" b="0" strike="noStrike" spc="-1" dirty="0">
              <a:latin typeface="Arial"/>
            </a:endParaRPr>
          </a:p>
          <a:p>
            <a:pPr marL="216000" indent="-213840">
              <a:lnSpc>
                <a:spcPct val="100000"/>
              </a:lnSpc>
              <a:spcBef>
                <a:spcPts val="360"/>
              </a:spcBef>
              <a:buClr>
                <a:srgbClr val="008C4F"/>
              </a:buClr>
              <a:buSzPct val="45000"/>
              <a:buFont typeface="OpenSymbol"/>
              <a:buChar char="■"/>
            </a:pPr>
            <a:r>
              <a:rPr lang="en-US" sz="1800" b="0" strike="noStrike" spc="-1" dirty="0">
                <a:solidFill>
                  <a:srgbClr val="000000"/>
                </a:solidFill>
                <a:latin typeface="DejaVu Sans"/>
                <a:ea typeface="DejaVu Sans"/>
              </a:rPr>
              <a:t>Act before it is to late</a:t>
            </a:r>
            <a:endParaRPr lang="en-US" sz="1800" b="0" strike="noStrike" spc="-1" dirty="0">
              <a:latin typeface="Arial"/>
            </a:endParaRPr>
          </a:p>
        </p:txBody>
      </p:sp>
      <p:sp>
        <p:nvSpPr>
          <p:cNvPr id="358"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 name="CustomShape 1"/>
          <p:cNvSpPr/>
          <p:nvPr/>
        </p:nvSpPr>
        <p:spPr>
          <a:xfrm>
            <a:off x="335520" y="764640"/>
            <a:ext cx="10746360" cy="497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What Is This Course All About?</a:t>
            </a:r>
            <a:endParaRPr lang="en-US" sz="2400" b="0" strike="noStrike" spc="-1">
              <a:latin typeface="Arial"/>
            </a:endParaRPr>
          </a:p>
        </p:txBody>
      </p:sp>
      <p:sp>
        <p:nvSpPr>
          <p:cNvPr id="360" name="CustomShape 2"/>
          <p:cNvSpPr/>
          <p:nvPr/>
        </p:nvSpPr>
        <p:spPr>
          <a:xfrm>
            <a:off x="263520" y="6411600"/>
            <a:ext cx="6473880" cy="22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900" b="0" strike="noStrike" spc="-1">
                <a:solidFill>
                  <a:srgbClr val="A6A6A6"/>
                </a:solidFill>
                <a:latin typeface="Roboto"/>
                <a:ea typeface="Roboto"/>
              </a:rPr>
              <a:t>https://www.tu-clausthal.de/en/university/about-us</a:t>
            </a:r>
            <a:endParaRPr lang="en-US" sz="900" b="0" strike="noStrike" spc="-1">
              <a:latin typeface="Arial"/>
            </a:endParaRPr>
          </a:p>
        </p:txBody>
      </p:sp>
      <p:pic>
        <p:nvPicPr>
          <p:cNvPr id="361" name="Grafik 2_1"/>
          <p:cNvPicPr/>
          <p:nvPr/>
        </p:nvPicPr>
        <p:blipFill>
          <a:blip r:embed="rId3"/>
          <a:stretch/>
        </p:blipFill>
        <p:spPr>
          <a:xfrm>
            <a:off x="417240" y="1726200"/>
            <a:ext cx="5672160" cy="4398120"/>
          </a:xfrm>
          <a:prstGeom prst="rect">
            <a:avLst/>
          </a:prstGeom>
          <a:ln>
            <a:noFill/>
          </a:ln>
        </p:spPr>
      </p:pic>
      <p:pic>
        <p:nvPicPr>
          <p:cNvPr id="362" name="Grafik 7_1"/>
          <p:cNvPicPr/>
          <p:nvPr/>
        </p:nvPicPr>
        <p:blipFill>
          <a:blip r:embed="rId4"/>
          <a:stretch/>
        </p:blipFill>
        <p:spPr>
          <a:xfrm>
            <a:off x="6521400" y="1697040"/>
            <a:ext cx="3992040" cy="4712400"/>
          </a:xfrm>
          <a:prstGeom prst="rect">
            <a:avLst/>
          </a:prstGeom>
          <a:ln>
            <a:noFill/>
          </a:ln>
        </p:spPr>
      </p:pic>
      <p:sp>
        <p:nvSpPr>
          <p:cNvPr id="363"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Clausthal University of Technology – Research Profile</a:t>
            </a:r>
            <a:endParaRPr lang="en-US" sz="2200" b="0" strike="noStrike" spc="-1">
              <a:latin typeface="Aria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What This Course Is Not</a:t>
            </a:r>
            <a:endParaRPr lang="en-US" sz="2400" b="0" strike="noStrike" spc="-1">
              <a:latin typeface="Arial"/>
            </a:endParaRPr>
          </a:p>
        </p:txBody>
      </p:sp>
      <p:sp>
        <p:nvSpPr>
          <p:cNvPr id="365" name="CustomShape 2"/>
          <p:cNvSpPr/>
          <p:nvPr/>
        </p:nvSpPr>
        <p:spPr>
          <a:xfrm>
            <a:off x="335520" y="1268280"/>
            <a:ext cx="1063296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216000" indent="-213840">
              <a:lnSpc>
                <a:spcPct val="100000"/>
              </a:lnSpc>
              <a:buClr>
                <a:srgbClr val="008C4F"/>
              </a:buClr>
              <a:buSzPct val="45000"/>
              <a:buFont typeface="OpenSymbol"/>
              <a:buChar char="■"/>
            </a:pPr>
            <a:r>
              <a:rPr lang="en-US" sz="1800" b="0" strike="noStrike" spc="-1">
                <a:solidFill>
                  <a:srgbClr val="000000"/>
                </a:solidFill>
                <a:latin typeface="DejaVu Sans"/>
                <a:ea typeface="DejaVu Sans"/>
              </a:rPr>
              <a:t>A comforting fairy tale of:</a:t>
            </a:r>
            <a:endParaRPr lang="en-US" sz="1800" b="0" strike="noStrike" spc="-1">
              <a:latin typeface="Arial"/>
            </a:endParaRPr>
          </a:p>
          <a:p>
            <a:pPr marL="432000" lvl="1" indent="-213840">
              <a:lnSpc>
                <a:spcPct val="100000"/>
              </a:lnSpc>
              <a:buClr>
                <a:srgbClr val="008C4F"/>
              </a:buClr>
              <a:buSzPct val="45000"/>
              <a:buFont typeface="OpenSymbol"/>
              <a:buChar char="—"/>
            </a:pPr>
            <a:r>
              <a:rPr lang="en-US" sz="1800" b="0" strike="noStrike" spc="-1">
                <a:solidFill>
                  <a:srgbClr val="000000"/>
                </a:solidFill>
                <a:latin typeface="DejaVu Sans"/>
                <a:ea typeface="DejaVu Sans"/>
              </a:rPr>
              <a:t>“Everything will be fine”</a:t>
            </a:r>
            <a:endParaRPr lang="en-US" sz="1800" b="0" strike="noStrike" spc="-1">
              <a:latin typeface="Arial"/>
            </a:endParaRPr>
          </a:p>
          <a:p>
            <a:pPr marL="432000" lvl="1" indent="-213840">
              <a:lnSpc>
                <a:spcPct val="100000"/>
              </a:lnSpc>
              <a:buClr>
                <a:srgbClr val="008C4F"/>
              </a:buClr>
              <a:buSzPct val="45000"/>
              <a:buFont typeface="OpenSymbol"/>
              <a:buChar char="—"/>
            </a:pPr>
            <a:r>
              <a:rPr lang="en-US" sz="1800" b="0" strike="noStrike" spc="-1">
                <a:solidFill>
                  <a:srgbClr val="000000"/>
                </a:solidFill>
                <a:latin typeface="DejaVu Sans"/>
                <a:ea typeface="DejaVu Sans"/>
              </a:rPr>
              <a:t>“Business as usual is sufficient”</a:t>
            </a:r>
            <a:endParaRPr lang="en-US" sz="1800" b="0" strike="noStrike" spc="-1">
              <a:latin typeface="Arial"/>
            </a:endParaRPr>
          </a:p>
          <a:p>
            <a:pPr marL="432000" lvl="1" indent="-213840">
              <a:lnSpc>
                <a:spcPct val="100000"/>
              </a:lnSpc>
              <a:buClr>
                <a:srgbClr val="008C4F"/>
              </a:buClr>
              <a:buSzPct val="45000"/>
              <a:buFont typeface="OpenSymbol"/>
              <a:buChar char="—"/>
            </a:pPr>
            <a:r>
              <a:rPr lang="en-US" sz="1800" b="0" strike="noStrike" spc="-1">
                <a:solidFill>
                  <a:srgbClr val="000000"/>
                </a:solidFill>
                <a:latin typeface="DejaVu Sans"/>
                <a:ea typeface="DejaVu Sans"/>
              </a:rPr>
              <a:t>“Just make this minor change to your daily lifestyle and recycle plastic bags”</a:t>
            </a:r>
            <a:endParaRPr lang="en-US" sz="1800" b="0" strike="noStrike" spc="-1">
              <a:latin typeface="Arial"/>
            </a:endParaRPr>
          </a:p>
          <a:p>
            <a:pPr marL="216000" indent="-21384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A soothing high-definition TikTok video</a:t>
            </a:r>
            <a:endParaRPr lang="en-US" sz="1800" b="0" strike="noStrike" spc="-1">
              <a:latin typeface="Arial"/>
            </a:endParaRPr>
          </a:p>
          <a:p>
            <a:pPr marL="216000" indent="-21384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A place to discuss whether climate change is “</a:t>
            </a:r>
            <a:r>
              <a:rPr lang="en-US" sz="1800" b="0" i="1" strike="noStrike" spc="-1">
                <a:solidFill>
                  <a:srgbClr val="000000"/>
                </a:solidFill>
                <a:latin typeface="DejaVu Sans"/>
                <a:ea typeface="DejaVu Sans"/>
              </a:rPr>
              <a:t>real</a:t>
            </a:r>
            <a:r>
              <a:rPr lang="en-US" sz="1800" b="0" strike="noStrike" spc="-1">
                <a:solidFill>
                  <a:srgbClr val="000000"/>
                </a:solidFill>
                <a:latin typeface="DejaVu Sans"/>
                <a:ea typeface="DejaVu Sans"/>
              </a:rPr>
              <a:t>”</a:t>
            </a:r>
            <a:endParaRPr lang="en-US" sz="1800" b="0" strike="noStrike" spc="-1">
              <a:latin typeface="Arial"/>
            </a:endParaRPr>
          </a:p>
        </p:txBody>
      </p:sp>
      <p:sp>
        <p:nvSpPr>
          <p:cNvPr id="366"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What Is This Course All About?</a:t>
            </a:r>
            <a:endParaRPr lang="en-US" sz="2400" b="0" strike="noStrike" spc="-1">
              <a:latin typeface="Arial"/>
            </a:endParaRPr>
          </a:p>
        </p:txBody>
      </p:sp>
      <p:sp>
        <p:nvSpPr>
          <p:cNvPr id="368" name="CustomShape 2"/>
          <p:cNvSpPr/>
          <p:nvPr/>
        </p:nvSpPr>
        <p:spPr>
          <a:xfrm>
            <a:off x="335520" y="1268280"/>
            <a:ext cx="1063296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DejaVu Sans"/>
                <a:ea typeface="DejaVu Sans"/>
              </a:rPr>
              <a:t>Strategy is “turning resources you have into the power you need to get what you want </a:t>
            </a:r>
            <a:endParaRPr lang="en-US" sz="1800" b="0" strike="noStrike" spc="-1">
              <a:latin typeface="Arial"/>
            </a:endParaRPr>
          </a:p>
          <a:p>
            <a:pPr algn="ctr">
              <a:lnSpc>
                <a:spcPct val="100000"/>
              </a:lnSpc>
            </a:pPr>
            <a:r>
              <a:rPr lang="en-US" sz="1800" b="0" i="1" strike="noStrike" spc="-1">
                <a:solidFill>
                  <a:srgbClr val="000000"/>
                </a:solidFill>
                <a:latin typeface="DejaVu Sans"/>
                <a:ea typeface="DejaVu Sans"/>
              </a:rPr>
              <a:t>→ your goal. </a:t>
            </a:r>
            <a:r>
              <a:rPr lang="en-US" sz="1800" b="0" strike="noStrike" spc="-1">
                <a:solidFill>
                  <a:srgbClr val="000000"/>
                </a:solidFill>
                <a:latin typeface="DejaVu Sans"/>
                <a:ea typeface="DejaVu Sans"/>
              </a:rPr>
              <a:t>[Marshall Ganz]</a:t>
            </a:r>
            <a:endParaRPr lang="en-US" sz="1800" b="0" strike="noStrike" spc="-1">
              <a:latin typeface="Arial"/>
            </a:endParaRPr>
          </a:p>
          <a:p>
            <a:pPr algn="ctr">
              <a:lnSpc>
                <a:spcPct val="100000"/>
              </a:lnSpc>
            </a:pP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0" u="sng" strike="noStrike" spc="-1">
                <a:solidFill>
                  <a:srgbClr val="FFFFFF"/>
                </a:solidFill>
                <a:uFillTx/>
                <a:latin typeface="DejaVu Sans"/>
                <a:ea typeface="DejaVu Sans"/>
              </a:rPr>
              <a:t>Strategic Goal (what you want):</a:t>
            </a:r>
            <a:r>
              <a:rPr lang="en-US" sz="1800" b="0" strike="noStrike" spc="-1">
                <a:solidFill>
                  <a:srgbClr val="FFFFFF"/>
                </a:solidFill>
                <a:latin typeface="DejaVu Sans"/>
                <a:ea typeface="DejaVu Sans"/>
              </a:rPr>
              <a:t> The goal is a clear, measurable point that allows you to know if you’ve won or lost, and that meets the challenge your constituency faces.</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0" u="sng" strike="noStrike" spc="-1">
                <a:solidFill>
                  <a:srgbClr val="FFFFFF"/>
                </a:solidFill>
                <a:uFillTx/>
                <a:latin typeface="DejaVu Sans"/>
                <a:ea typeface="DejaVu Sans"/>
              </a:rPr>
              <a:t>Power (what you need):</a:t>
            </a:r>
            <a:r>
              <a:rPr lang="en-US" sz="1800" b="0" strike="noStrike" spc="-1">
                <a:solidFill>
                  <a:srgbClr val="FFFFFF"/>
                </a:solidFill>
                <a:latin typeface="DejaVu Sans"/>
                <a:ea typeface="DejaVu Sans"/>
              </a:rPr>
              <a:t> tactics through which you can turn your resources into the capacity you need to achieve your goal.</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0" u="sng" strike="noStrike" spc="-1">
                <a:solidFill>
                  <a:srgbClr val="FFFFFF"/>
                </a:solidFill>
                <a:uFillTx/>
                <a:latin typeface="DejaVu Sans"/>
                <a:ea typeface="DejaVu Sans"/>
              </a:rPr>
              <a:t>Resources (what your constituency has):</a:t>
            </a:r>
            <a:r>
              <a:rPr lang="en-US" sz="1800" b="0" strike="noStrike" spc="-1">
                <a:solidFill>
                  <a:srgbClr val="FFFFFF"/>
                </a:solidFill>
                <a:latin typeface="DejaVu Sans"/>
                <a:ea typeface="DejaVu Sans"/>
              </a:rPr>
              <a:t> time, money, skills, relationships, etc.</a:t>
            </a:r>
            <a:endParaRPr lang="en-US" sz="1800" b="0" strike="noStrike" spc="-1">
              <a:latin typeface="Arial"/>
            </a:endParaRPr>
          </a:p>
        </p:txBody>
      </p:sp>
      <p:sp>
        <p:nvSpPr>
          <p:cNvPr id="369"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sp>
      <p:sp>
        <p:nvSpPr>
          <p:cNvPr id="370" name="CustomShape 4"/>
          <p:cNvSpPr/>
          <p:nvPr/>
        </p:nvSpPr>
        <p:spPr>
          <a:xfrm>
            <a:off x="405360" y="1920240"/>
            <a:ext cx="10563120" cy="10951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71" name="CustomShape 5"/>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Strategy</a:t>
            </a:r>
            <a:endParaRPr lang="en-US" sz="2200" b="0" strike="noStrike" spc="-1">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Question 4 </a:t>
            </a:r>
            <a:endParaRPr lang="en-US" sz="2400" b="0" strike="noStrike" spc="-1">
              <a:latin typeface="Arial"/>
            </a:endParaRPr>
          </a:p>
        </p:txBody>
      </p:sp>
      <p:sp>
        <p:nvSpPr>
          <p:cNvPr id="109" name="CustomShape 2"/>
          <p:cNvSpPr/>
          <p:nvPr/>
        </p:nvSpPr>
        <p:spPr>
          <a:xfrm>
            <a:off x="335520" y="1268280"/>
            <a:ext cx="1074240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Do you think that the current actions taken to address climate change and environmental pollution are sufficient and appropriate to ensure a future for you and your children?</a:t>
            </a:r>
            <a:endParaRPr lang="en-US" sz="1800" b="0" strike="noStrike" spc="-1">
              <a:latin typeface="Arial"/>
            </a:endParaRPr>
          </a:p>
          <a:p>
            <a:pPr>
              <a:lnSpc>
                <a:spcPct val="100000"/>
              </a:lnSpc>
              <a:spcBef>
                <a:spcPts val="360"/>
              </a:spcBef>
            </a:pPr>
            <a:endParaRPr lang="en-US" sz="1800" b="0" strike="noStrike" spc="-1">
              <a:latin typeface="Arial"/>
            </a:endParaRPr>
          </a:p>
          <a:p>
            <a:pPr marL="432000" lvl="1" indent="-2098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Yes</a:t>
            </a:r>
            <a:endParaRPr lang="en-US" sz="1800" b="0" strike="noStrike" spc="-1">
              <a:latin typeface="Arial"/>
            </a:endParaRPr>
          </a:p>
          <a:p>
            <a:pPr marL="432000" lvl="1" indent="-2098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No</a:t>
            </a:r>
            <a:endParaRPr lang="en-US" sz="1800" b="0" strike="noStrike" spc="-1">
              <a:latin typeface="Arial"/>
            </a:endParaRPr>
          </a:p>
          <a:p>
            <a:pPr marL="432000" lvl="1" indent="-2098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Not sure</a:t>
            </a:r>
            <a:endParaRPr lang="en-US" sz="1800" b="0" strike="noStrike" spc="-1">
              <a:latin typeface="Aria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What Is This Course All About?</a:t>
            </a:r>
            <a:endParaRPr lang="en-US" sz="2400" b="0" strike="noStrike" spc="-1">
              <a:latin typeface="Arial"/>
            </a:endParaRPr>
          </a:p>
        </p:txBody>
      </p:sp>
      <p:sp>
        <p:nvSpPr>
          <p:cNvPr id="373" name="CustomShape 2"/>
          <p:cNvSpPr/>
          <p:nvPr/>
        </p:nvSpPr>
        <p:spPr>
          <a:xfrm>
            <a:off x="335520" y="1268280"/>
            <a:ext cx="1063296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DejaVu Sans"/>
                <a:ea typeface="DejaVu Sans"/>
              </a:rPr>
              <a:t>Strategy is “turning resources you have into the power you need to get what you want </a:t>
            </a:r>
            <a:endParaRPr lang="en-US" sz="1800" b="0" strike="noStrike" spc="-1">
              <a:latin typeface="Arial"/>
            </a:endParaRPr>
          </a:p>
          <a:p>
            <a:pPr algn="ctr">
              <a:lnSpc>
                <a:spcPct val="100000"/>
              </a:lnSpc>
            </a:pPr>
            <a:r>
              <a:rPr lang="en-US" sz="1800" b="0" i="1" strike="noStrike" spc="-1">
                <a:solidFill>
                  <a:srgbClr val="000000"/>
                </a:solidFill>
                <a:latin typeface="DejaVu Sans"/>
                <a:ea typeface="DejaVu Sans"/>
              </a:rPr>
              <a:t>→ your goal. </a:t>
            </a:r>
            <a:r>
              <a:rPr lang="en-US" sz="1800" b="0" strike="noStrike" spc="-1">
                <a:solidFill>
                  <a:srgbClr val="000000"/>
                </a:solidFill>
                <a:latin typeface="DejaVu Sans"/>
                <a:ea typeface="DejaVu Sans"/>
              </a:rPr>
              <a:t>[Marshall Ganz]</a:t>
            </a:r>
            <a:endParaRPr lang="en-US" sz="1800" b="0" strike="noStrike" spc="-1">
              <a:latin typeface="Arial"/>
            </a:endParaRPr>
          </a:p>
          <a:p>
            <a:pPr algn="ctr">
              <a:lnSpc>
                <a:spcPct val="100000"/>
              </a:lnSpc>
            </a:pPr>
            <a:endParaRPr lang="en-US" sz="1800" b="0" strike="noStrike" spc="-1">
              <a:latin typeface="Arial"/>
            </a:endParaRPr>
          </a:p>
          <a:p>
            <a:pPr>
              <a:lnSpc>
                <a:spcPct val="100000"/>
              </a:lnSpc>
              <a:spcBef>
                <a:spcPts val="360"/>
              </a:spcBef>
            </a:pPr>
            <a:endParaRPr lang="en-US" sz="1800" b="0" strike="noStrike" spc="-1">
              <a:latin typeface="Arial"/>
            </a:endParaRPr>
          </a:p>
          <a:p>
            <a:pPr marL="432000" lvl="1" indent="-213840">
              <a:lnSpc>
                <a:spcPct val="100000"/>
              </a:lnSpc>
              <a:spcBef>
                <a:spcPts val="360"/>
              </a:spcBef>
              <a:buClr>
                <a:srgbClr val="008C4F"/>
              </a:buClr>
              <a:buSzPct val="45000"/>
              <a:buFont typeface="OpenSymbol"/>
              <a:buChar char="—"/>
            </a:pPr>
            <a:r>
              <a:rPr lang="en-US" sz="1800" b="0" u="sng" strike="noStrike" spc="-1">
                <a:solidFill>
                  <a:srgbClr val="000000"/>
                </a:solidFill>
                <a:uFillTx/>
                <a:latin typeface="DejaVu Sans"/>
                <a:ea typeface="DejaVu Sans"/>
              </a:rPr>
              <a:t>Strategic Goal (what you want):</a:t>
            </a:r>
            <a:r>
              <a:rPr lang="en-US" sz="1800" b="0" strike="noStrike" spc="-1">
                <a:solidFill>
                  <a:srgbClr val="000000"/>
                </a:solidFill>
                <a:latin typeface="DejaVu Sans"/>
                <a:ea typeface="DejaVu Sans"/>
              </a:rPr>
              <a:t> The goal is a clear, measurable point that allows you to know if you’ve won or lost, and that meets the challenge your constituency faces.</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0" u="sng" strike="noStrike" spc="-1">
                <a:solidFill>
                  <a:srgbClr val="FFFFFF"/>
                </a:solidFill>
                <a:uFillTx/>
                <a:latin typeface="DejaVu Sans"/>
                <a:ea typeface="DejaVu Sans"/>
              </a:rPr>
              <a:t>Power (what you need):</a:t>
            </a:r>
            <a:r>
              <a:rPr lang="en-US" sz="1800" b="0" strike="noStrike" spc="-1">
                <a:solidFill>
                  <a:srgbClr val="FFFFFF"/>
                </a:solidFill>
                <a:latin typeface="DejaVu Sans"/>
                <a:ea typeface="DejaVu Sans"/>
              </a:rPr>
              <a:t> tactics through which you can turn your resources into the capacity you need to achieve your goal.</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0" u="sng" strike="noStrike" spc="-1">
                <a:solidFill>
                  <a:srgbClr val="FFFFFF"/>
                </a:solidFill>
                <a:uFillTx/>
                <a:latin typeface="DejaVu Sans"/>
                <a:ea typeface="DejaVu Sans"/>
              </a:rPr>
              <a:t>Resources (what your constituency has):</a:t>
            </a:r>
            <a:r>
              <a:rPr lang="en-US" sz="1800" b="0" strike="noStrike" spc="-1">
                <a:solidFill>
                  <a:srgbClr val="FFFFFF"/>
                </a:solidFill>
                <a:latin typeface="DejaVu Sans"/>
                <a:ea typeface="DejaVu Sans"/>
              </a:rPr>
              <a:t> time, money, skills, relationships, etc.</a:t>
            </a:r>
            <a:endParaRPr lang="en-US" sz="1800" b="0" strike="noStrike" spc="-1">
              <a:latin typeface="Arial"/>
            </a:endParaRPr>
          </a:p>
        </p:txBody>
      </p:sp>
      <p:sp>
        <p:nvSpPr>
          <p:cNvPr id="374"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sp>
      <p:sp>
        <p:nvSpPr>
          <p:cNvPr id="375" name="CustomShape 4"/>
          <p:cNvSpPr/>
          <p:nvPr/>
        </p:nvSpPr>
        <p:spPr>
          <a:xfrm>
            <a:off x="405360" y="1920240"/>
            <a:ext cx="10563120" cy="10951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76" name="CustomShape 5"/>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Strategy</a:t>
            </a:r>
            <a:endParaRPr lang="en-US" sz="2200" b="0" strike="noStrike" spc="-1">
              <a:latin typeface="Aria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7"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What Is This Course All About?</a:t>
            </a:r>
            <a:endParaRPr lang="en-US" sz="2400" b="0" strike="noStrike" spc="-1">
              <a:latin typeface="Arial"/>
            </a:endParaRPr>
          </a:p>
        </p:txBody>
      </p:sp>
      <p:sp>
        <p:nvSpPr>
          <p:cNvPr id="378" name="CustomShape 2"/>
          <p:cNvSpPr/>
          <p:nvPr/>
        </p:nvSpPr>
        <p:spPr>
          <a:xfrm>
            <a:off x="335520" y="1268280"/>
            <a:ext cx="1063296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DejaVu Sans"/>
                <a:ea typeface="DejaVu Sans"/>
              </a:rPr>
              <a:t>Strategy is “turning resources you have into the power you need to get what you want </a:t>
            </a:r>
            <a:endParaRPr lang="en-US" sz="1800" b="0" strike="noStrike" spc="-1">
              <a:latin typeface="Arial"/>
            </a:endParaRPr>
          </a:p>
          <a:p>
            <a:pPr algn="ctr">
              <a:lnSpc>
                <a:spcPct val="100000"/>
              </a:lnSpc>
            </a:pPr>
            <a:r>
              <a:rPr lang="en-US" sz="1800" b="0" i="1" strike="noStrike" spc="-1">
                <a:solidFill>
                  <a:srgbClr val="000000"/>
                </a:solidFill>
                <a:latin typeface="DejaVu Sans"/>
                <a:ea typeface="DejaVu Sans"/>
              </a:rPr>
              <a:t>→ your goal. </a:t>
            </a:r>
            <a:r>
              <a:rPr lang="en-US" sz="1800" b="0" strike="noStrike" spc="-1">
                <a:solidFill>
                  <a:srgbClr val="000000"/>
                </a:solidFill>
                <a:latin typeface="DejaVu Sans"/>
                <a:ea typeface="DejaVu Sans"/>
              </a:rPr>
              <a:t>[Marshall Ganz]</a:t>
            </a:r>
            <a:endParaRPr lang="en-US" sz="1800" b="0" strike="noStrike" spc="-1">
              <a:latin typeface="Arial"/>
            </a:endParaRPr>
          </a:p>
          <a:p>
            <a:pPr algn="ctr">
              <a:lnSpc>
                <a:spcPct val="100000"/>
              </a:lnSpc>
            </a:pPr>
            <a:endParaRPr lang="en-US" sz="1800" b="0" strike="noStrike" spc="-1">
              <a:latin typeface="Arial"/>
            </a:endParaRPr>
          </a:p>
          <a:p>
            <a:pPr>
              <a:lnSpc>
                <a:spcPct val="100000"/>
              </a:lnSpc>
              <a:spcBef>
                <a:spcPts val="360"/>
              </a:spcBef>
            </a:pPr>
            <a:endParaRPr lang="en-US" sz="1800" b="0" strike="noStrike" spc="-1">
              <a:latin typeface="Arial"/>
            </a:endParaRPr>
          </a:p>
          <a:p>
            <a:pPr marL="432000" lvl="1" indent="-213840">
              <a:lnSpc>
                <a:spcPct val="100000"/>
              </a:lnSpc>
              <a:spcBef>
                <a:spcPts val="360"/>
              </a:spcBef>
              <a:buClr>
                <a:srgbClr val="008C4F"/>
              </a:buClr>
              <a:buSzPct val="45000"/>
              <a:buFont typeface="OpenSymbol"/>
              <a:buChar char="—"/>
            </a:pPr>
            <a:r>
              <a:rPr lang="en-US" sz="1800" b="0" u="sng" strike="noStrike" spc="-1">
                <a:solidFill>
                  <a:srgbClr val="000000"/>
                </a:solidFill>
                <a:uFillTx/>
                <a:latin typeface="DejaVu Sans"/>
                <a:ea typeface="DejaVu Sans"/>
              </a:rPr>
              <a:t>Strategic Goal (what you want):</a:t>
            </a:r>
            <a:r>
              <a:rPr lang="en-US" sz="1800" b="0" strike="noStrike" spc="-1">
                <a:solidFill>
                  <a:srgbClr val="000000"/>
                </a:solidFill>
                <a:latin typeface="DejaVu Sans"/>
                <a:ea typeface="DejaVu Sans"/>
              </a:rPr>
              <a:t> The goal is a clear, measurable point that allows you to know if you’ve won or lost, and that meets the challenge your constituency faces.</a:t>
            </a:r>
            <a:endParaRPr lang="en-US" sz="1800" b="0" strike="noStrike" spc="-1">
              <a:latin typeface="Arial"/>
            </a:endParaRPr>
          </a:p>
          <a:p>
            <a:pPr>
              <a:lnSpc>
                <a:spcPct val="100000"/>
              </a:lnSpc>
              <a:spcBef>
                <a:spcPts val="360"/>
              </a:spcBef>
            </a:pPr>
            <a:endParaRPr lang="en-US" sz="1800" b="0" strike="noStrike" spc="-1">
              <a:latin typeface="Arial"/>
            </a:endParaRPr>
          </a:p>
          <a:p>
            <a:pPr marL="432000" lvl="1" indent="-213840">
              <a:lnSpc>
                <a:spcPct val="100000"/>
              </a:lnSpc>
              <a:spcBef>
                <a:spcPts val="360"/>
              </a:spcBef>
              <a:buClr>
                <a:srgbClr val="008C4F"/>
              </a:buClr>
              <a:buSzPct val="45000"/>
              <a:buFont typeface="OpenSymbol"/>
              <a:buChar char="—"/>
            </a:pPr>
            <a:r>
              <a:rPr lang="en-US" sz="1800" b="0" u="sng" strike="noStrike" spc="-1">
                <a:solidFill>
                  <a:srgbClr val="000000"/>
                </a:solidFill>
                <a:uFillTx/>
                <a:latin typeface="DejaVu Sans"/>
                <a:ea typeface="DejaVu Sans"/>
              </a:rPr>
              <a:t>Power (what you need):</a:t>
            </a:r>
            <a:r>
              <a:rPr lang="en-US" sz="1800" b="0" strike="noStrike" spc="-1">
                <a:solidFill>
                  <a:srgbClr val="000000"/>
                </a:solidFill>
                <a:latin typeface="DejaVu Sans"/>
                <a:ea typeface="DejaVu Sans"/>
              </a:rPr>
              <a:t> tactics through which you can turn your resources into the capacity you need to achieve your goal.</a:t>
            </a:r>
            <a:endParaRPr lang="en-US" sz="1800" b="0" strike="noStrike" spc="-1">
              <a:latin typeface="Arial"/>
            </a:endParaRPr>
          </a:p>
          <a:p>
            <a:pPr>
              <a:lnSpc>
                <a:spcPct val="100000"/>
              </a:lnSpc>
              <a:spcBef>
                <a:spcPts val="360"/>
              </a:spcBef>
            </a:pPr>
            <a:endParaRPr lang="en-US" sz="1800" b="0" strike="noStrike" spc="-1">
              <a:latin typeface="Arial"/>
            </a:endParaRPr>
          </a:p>
          <a:p>
            <a:pPr>
              <a:lnSpc>
                <a:spcPct val="100000"/>
              </a:lnSpc>
              <a:spcBef>
                <a:spcPts val="360"/>
              </a:spcBef>
            </a:pPr>
            <a:r>
              <a:rPr lang="en-US" sz="1800" b="0" u="sng" strike="noStrike" spc="-1">
                <a:solidFill>
                  <a:srgbClr val="FFFFFF"/>
                </a:solidFill>
                <a:uFillTx/>
                <a:latin typeface="DejaVu Sans"/>
                <a:ea typeface="DejaVu Sans"/>
              </a:rPr>
              <a:t>Resources (what your constituency has):</a:t>
            </a:r>
            <a:r>
              <a:rPr lang="en-US" sz="1800" b="0" strike="noStrike" spc="-1">
                <a:solidFill>
                  <a:srgbClr val="FFFFFF"/>
                </a:solidFill>
                <a:latin typeface="DejaVu Sans"/>
                <a:ea typeface="DejaVu Sans"/>
              </a:rPr>
              <a:t> time, money, skills, relationships, etc.</a:t>
            </a:r>
            <a:endParaRPr lang="en-US" sz="1800" b="0" strike="noStrike" spc="-1">
              <a:latin typeface="Arial"/>
            </a:endParaRPr>
          </a:p>
        </p:txBody>
      </p:sp>
      <p:sp>
        <p:nvSpPr>
          <p:cNvPr id="379"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sp>
      <p:sp>
        <p:nvSpPr>
          <p:cNvPr id="380" name="CustomShape 4"/>
          <p:cNvSpPr/>
          <p:nvPr/>
        </p:nvSpPr>
        <p:spPr>
          <a:xfrm>
            <a:off x="405360" y="1920240"/>
            <a:ext cx="10563120" cy="10951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81" name="CustomShape 5"/>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Strategy</a:t>
            </a:r>
            <a:endParaRPr lang="en-US" sz="2200" b="0" strike="noStrike" spc="-1">
              <a:latin typeface="Aria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What Is This Course All About?</a:t>
            </a:r>
            <a:endParaRPr lang="en-US" sz="2400" b="0" strike="noStrike" spc="-1">
              <a:latin typeface="Arial"/>
            </a:endParaRPr>
          </a:p>
        </p:txBody>
      </p:sp>
      <p:sp>
        <p:nvSpPr>
          <p:cNvPr id="383" name="CustomShape 2"/>
          <p:cNvSpPr/>
          <p:nvPr/>
        </p:nvSpPr>
        <p:spPr>
          <a:xfrm>
            <a:off x="335520" y="1268280"/>
            <a:ext cx="1063296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800" b="0" i="1" strike="noStrike" spc="-1">
                <a:solidFill>
                  <a:srgbClr val="000000"/>
                </a:solidFill>
                <a:latin typeface="DejaVu Sans"/>
                <a:ea typeface="DejaVu Sans"/>
              </a:rPr>
              <a:t>Strategy is “turning resources you have into the power you need to get what you want </a:t>
            </a:r>
            <a:endParaRPr lang="en-US" sz="1800" b="0" strike="noStrike" spc="-1">
              <a:latin typeface="Arial"/>
            </a:endParaRPr>
          </a:p>
          <a:p>
            <a:pPr algn="ctr">
              <a:lnSpc>
                <a:spcPct val="100000"/>
              </a:lnSpc>
            </a:pPr>
            <a:r>
              <a:rPr lang="en-US" sz="1800" b="0" i="1" strike="noStrike" spc="-1">
                <a:solidFill>
                  <a:srgbClr val="000000"/>
                </a:solidFill>
                <a:latin typeface="DejaVu Sans"/>
                <a:ea typeface="DejaVu Sans"/>
              </a:rPr>
              <a:t>→ your goal. </a:t>
            </a:r>
            <a:r>
              <a:rPr lang="en-US" sz="1800" b="0" strike="noStrike" spc="-1">
                <a:solidFill>
                  <a:srgbClr val="000000"/>
                </a:solidFill>
                <a:latin typeface="DejaVu Sans"/>
                <a:ea typeface="DejaVu Sans"/>
              </a:rPr>
              <a:t>[Marshall Ganz]</a:t>
            </a:r>
            <a:endParaRPr lang="en-US" sz="1800" b="0" strike="noStrike" spc="-1">
              <a:latin typeface="Arial"/>
            </a:endParaRPr>
          </a:p>
          <a:p>
            <a:pPr algn="ctr">
              <a:lnSpc>
                <a:spcPct val="100000"/>
              </a:lnSpc>
            </a:pPr>
            <a:endParaRPr lang="en-US" sz="1800" b="0" strike="noStrike" spc="-1">
              <a:latin typeface="Arial"/>
            </a:endParaRPr>
          </a:p>
          <a:p>
            <a:pPr>
              <a:lnSpc>
                <a:spcPct val="100000"/>
              </a:lnSpc>
              <a:spcBef>
                <a:spcPts val="360"/>
              </a:spcBef>
            </a:pPr>
            <a:endParaRPr lang="en-US" sz="1800" b="0" strike="noStrike" spc="-1">
              <a:latin typeface="Arial"/>
            </a:endParaRPr>
          </a:p>
          <a:p>
            <a:pPr marL="432000" lvl="1" indent="-213840">
              <a:lnSpc>
                <a:spcPct val="100000"/>
              </a:lnSpc>
              <a:spcBef>
                <a:spcPts val="360"/>
              </a:spcBef>
              <a:buClr>
                <a:srgbClr val="008C4F"/>
              </a:buClr>
              <a:buSzPct val="45000"/>
              <a:buFont typeface="OpenSymbol"/>
              <a:buChar char="—"/>
            </a:pPr>
            <a:r>
              <a:rPr lang="en-US" sz="1800" b="0" u="sng" strike="noStrike" spc="-1">
                <a:solidFill>
                  <a:srgbClr val="000000"/>
                </a:solidFill>
                <a:uFillTx/>
                <a:latin typeface="DejaVu Sans"/>
                <a:ea typeface="DejaVu Sans"/>
              </a:rPr>
              <a:t>Strategic Goal (what you want):</a:t>
            </a:r>
            <a:r>
              <a:rPr lang="en-US" sz="1800" b="0" strike="noStrike" spc="-1">
                <a:solidFill>
                  <a:srgbClr val="000000"/>
                </a:solidFill>
                <a:latin typeface="DejaVu Sans"/>
                <a:ea typeface="DejaVu Sans"/>
              </a:rPr>
              <a:t> The goal is a clear, measurable point that allows you to know if you’ve won or lost, and that meets the challenge your constituency faces.</a:t>
            </a:r>
            <a:endParaRPr lang="en-US" sz="1800" b="0" strike="noStrike" spc="-1">
              <a:latin typeface="Arial"/>
            </a:endParaRPr>
          </a:p>
          <a:p>
            <a:pPr>
              <a:lnSpc>
                <a:spcPct val="100000"/>
              </a:lnSpc>
              <a:spcBef>
                <a:spcPts val="360"/>
              </a:spcBef>
            </a:pPr>
            <a:endParaRPr lang="en-US" sz="1800" b="0" strike="noStrike" spc="-1">
              <a:latin typeface="Arial"/>
            </a:endParaRPr>
          </a:p>
          <a:p>
            <a:pPr marL="432000" lvl="1" indent="-213840">
              <a:lnSpc>
                <a:spcPct val="100000"/>
              </a:lnSpc>
              <a:spcBef>
                <a:spcPts val="360"/>
              </a:spcBef>
              <a:buClr>
                <a:srgbClr val="008C4F"/>
              </a:buClr>
              <a:buSzPct val="45000"/>
              <a:buFont typeface="OpenSymbol"/>
              <a:buChar char="—"/>
            </a:pPr>
            <a:r>
              <a:rPr lang="en-US" sz="1800" b="0" u="sng" strike="noStrike" spc="-1">
                <a:solidFill>
                  <a:srgbClr val="000000"/>
                </a:solidFill>
                <a:uFillTx/>
                <a:latin typeface="DejaVu Sans"/>
                <a:ea typeface="DejaVu Sans"/>
              </a:rPr>
              <a:t>Power (what you need):</a:t>
            </a:r>
            <a:r>
              <a:rPr lang="en-US" sz="1800" b="0" strike="noStrike" spc="-1">
                <a:solidFill>
                  <a:srgbClr val="000000"/>
                </a:solidFill>
                <a:latin typeface="DejaVu Sans"/>
                <a:ea typeface="DejaVu Sans"/>
              </a:rPr>
              <a:t> tactics through which you can turn your resources into the capacity you need to achieve your goal.</a:t>
            </a:r>
            <a:endParaRPr lang="en-US" sz="1800" b="0" strike="noStrike" spc="-1">
              <a:latin typeface="Arial"/>
            </a:endParaRPr>
          </a:p>
          <a:p>
            <a:pPr>
              <a:lnSpc>
                <a:spcPct val="100000"/>
              </a:lnSpc>
              <a:spcBef>
                <a:spcPts val="360"/>
              </a:spcBef>
            </a:pPr>
            <a:endParaRPr lang="en-US" sz="1800" b="0" strike="noStrike" spc="-1">
              <a:latin typeface="Arial"/>
            </a:endParaRPr>
          </a:p>
          <a:p>
            <a:pPr marL="432000" lvl="1" indent="-213840">
              <a:lnSpc>
                <a:spcPct val="100000"/>
              </a:lnSpc>
              <a:spcBef>
                <a:spcPts val="360"/>
              </a:spcBef>
              <a:buClr>
                <a:srgbClr val="008C4F"/>
              </a:buClr>
              <a:buSzPct val="45000"/>
              <a:buFont typeface="OpenSymbol"/>
              <a:buChar char="—"/>
            </a:pPr>
            <a:r>
              <a:rPr lang="en-US" sz="1800" b="0" u="sng" strike="noStrike" spc="-1">
                <a:solidFill>
                  <a:srgbClr val="000000"/>
                </a:solidFill>
                <a:uFillTx/>
                <a:latin typeface="DejaVu Sans"/>
                <a:ea typeface="DejaVu Sans"/>
              </a:rPr>
              <a:t>Resources (what your constituency has):</a:t>
            </a:r>
            <a:r>
              <a:rPr lang="en-US" sz="1800" b="0" strike="noStrike" spc="-1">
                <a:solidFill>
                  <a:srgbClr val="000000"/>
                </a:solidFill>
                <a:latin typeface="DejaVu Sans"/>
                <a:ea typeface="DejaVu Sans"/>
              </a:rPr>
              <a:t> time, money, skills, relationships, etc.</a:t>
            </a:r>
            <a:endParaRPr lang="en-US" sz="1800" b="0" strike="noStrike" spc="-1">
              <a:latin typeface="Arial"/>
            </a:endParaRPr>
          </a:p>
        </p:txBody>
      </p:sp>
      <p:sp>
        <p:nvSpPr>
          <p:cNvPr id="384" name="CustomShape 3"/>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sp>
      <p:sp>
        <p:nvSpPr>
          <p:cNvPr id="385" name="CustomShape 4"/>
          <p:cNvSpPr/>
          <p:nvPr/>
        </p:nvSpPr>
        <p:spPr>
          <a:xfrm>
            <a:off x="405360" y="1920240"/>
            <a:ext cx="10563120" cy="10951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sp>
      <p:sp>
        <p:nvSpPr>
          <p:cNvPr id="386" name="CustomShape 5"/>
          <p:cNvSpPr/>
          <p:nvPr/>
        </p:nvSpPr>
        <p:spPr>
          <a:xfrm>
            <a:off x="432720" y="1148040"/>
            <a:ext cx="10351440" cy="492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2200" b="1" strike="noStrike" spc="-1">
                <a:solidFill>
                  <a:srgbClr val="666666"/>
                </a:solidFill>
                <a:latin typeface="DejaVu Sans"/>
                <a:ea typeface="DejaVu Sans"/>
              </a:rPr>
              <a:t>Strategy</a:t>
            </a:r>
            <a:endParaRPr lang="en-US" sz="2200" b="0" strike="noStrike" spc="-1">
              <a:latin typeface="Aria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7"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Additional Resources</a:t>
            </a:r>
            <a:endParaRPr lang="en-US" sz="2400" b="0" strike="noStrike" spc="-1">
              <a:latin typeface="Arial"/>
            </a:endParaRPr>
          </a:p>
        </p:txBody>
      </p:sp>
      <p:sp>
        <p:nvSpPr>
          <p:cNvPr id="388" name="CustomShape 2"/>
          <p:cNvSpPr/>
          <p:nvPr/>
        </p:nvSpPr>
        <p:spPr>
          <a:xfrm>
            <a:off x="335520" y="1268640"/>
            <a:ext cx="1074240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spcBef>
                <a:spcPts val="360"/>
              </a:spcBef>
            </a:pP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Chenoweth, E. (2013). The success of nonviolent resistance – </a:t>
            </a:r>
            <a:r>
              <a:rPr lang="en-US" sz="1800" b="0" u="sng" strike="noStrike" spc="-1">
                <a:solidFill>
                  <a:srgbClr val="0000FF"/>
                </a:solidFill>
                <a:uFillTx/>
                <a:latin typeface="DejaVu Sans"/>
                <a:ea typeface="DejaVu Sans"/>
                <a:hlinkClick r:id="rId2"/>
              </a:rPr>
              <a:t>Link</a:t>
            </a:r>
            <a:r>
              <a:rPr lang="en-US" sz="1800" b="0" strike="noStrike" spc="-1">
                <a:solidFill>
                  <a:srgbClr val="000000"/>
                </a:solidFill>
                <a:latin typeface="DejaVu Sans"/>
                <a:ea typeface="DejaVu Sans"/>
              </a:rPr>
              <a:t> </a:t>
            </a:r>
            <a:endParaRPr lang="en-US" sz="1800" b="0" strike="noStrike" spc="-1">
              <a:latin typeface="Arial"/>
            </a:endParaRPr>
          </a:p>
          <a:p>
            <a:pPr>
              <a:lnSpc>
                <a:spcPct val="100000"/>
              </a:lnSpc>
              <a:spcBef>
                <a:spcPts val="360"/>
              </a:spcBef>
            </a:pPr>
            <a:endParaRPr lang="en-US" sz="1800" b="0" strike="noStrike" spc="-1">
              <a:latin typeface="Aria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 name="CustomShape 1"/>
          <p:cNvSpPr/>
          <p:nvPr/>
        </p:nvSpPr>
        <p:spPr>
          <a:xfrm>
            <a:off x="335520" y="1268640"/>
            <a:ext cx="1074240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spcBef>
                <a:spcPts val="799"/>
              </a:spcBef>
              <a:tabLst>
                <a:tab pos="0" algn="l"/>
              </a:tabLst>
            </a:pPr>
            <a:r>
              <a:rPr lang="en-US" sz="4000" b="1" strike="noStrike" spc="-1">
                <a:solidFill>
                  <a:srgbClr val="000000"/>
                </a:solidFill>
                <a:latin typeface="DejaVu Sans"/>
                <a:ea typeface="DejaVu Sans"/>
              </a:rPr>
              <a:t>Questions?</a:t>
            </a:r>
            <a:endParaRPr lang="en-US" sz="4000" b="0" strike="noStrike" spc="-1">
              <a:latin typeface="Arial"/>
            </a:endParaRPr>
          </a:p>
        </p:txBody>
      </p:sp>
      <p:sp>
        <p:nvSpPr>
          <p:cNvPr id="390" name="CustomShape 2"/>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CustomShape 1"/>
          <p:cNvSpPr/>
          <p:nvPr/>
        </p:nvSpPr>
        <p:spPr>
          <a:xfrm>
            <a:off x="335520" y="764640"/>
            <a:ext cx="10742400" cy="493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Question 5 </a:t>
            </a:r>
            <a:endParaRPr lang="en-US" sz="2400" b="0" strike="noStrike" spc="-1">
              <a:latin typeface="Arial"/>
            </a:endParaRPr>
          </a:p>
        </p:txBody>
      </p:sp>
      <p:sp>
        <p:nvSpPr>
          <p:cNvPr id="111" name="CustomShape 2"/>
          <p:cNvSpPr/>
          <p:nvPr/>
        </p:nvSpPr>
        <p:spPr>
          <a:xfrm>
            <a:off x="335520" y="1268280"/>
            <a:ext cx="10742400" cy="5029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504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Are you involved in any climate change or sustainability movement / organization / party / etc. – if yes, which one?</a:t>
            </a:r>
            <a:endParaRPr lang="en-US" sz="1800" b="0" strike="noStrike" spc="-1">
              <a:latin typeface="Arial"/>
            </a:endParaRPr>
          </a:p>
          <a:p>
            <a:pPr>
              <a:lnSpc>
                <a:spcPct val="100000"/>
              </a:lnSpc>
              <a:spcBef>
                <a:spcPts val="360"/>
              </a:spcBef>
            </a:pPr>
            <a:endParaRPr lang="en-US" sz="1800" b="0" strike="noStrike" spc="-1">
              <a:latin typeface="Arial"/>
            </a:endParaRPr>
          </a:p>
          <a:p>
            <a:pPr marL="432000" lvl="1" indent="-2098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No? → Type “no”</a:t>
            </a:r>
            <a:endParaRPr lang="en-US" sz="1800" b="0" strike="noStrike" spc="-1">
              <a:latin typeface="Arial"/>
            </a:endParaRPr>
          </a:p>
          <a:p>
            <a:pPr marL="432000" lvl="1" indent="-20988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Yes? → Type the name/abbreviation, e.g., “XR” (Extinction Rebellion), “FF” (Fridays for Future),  etc.</a:t>
            </a:r>
            <a:endParaRPr lang="en-US" sz="1800" b="0" strike="noStrike" spc="-1">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CustomShape 1"/>
          <p:cNvSpPr/>
          <p:nvPr/>
        </p:nvSpPr>
        <p:spPr>
          <a:xfrm>
            <a:off x="335520" y="764640"/>
            <a:ext cx="10742040" cy="492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2400" b="1" strike="noStrike" spc="-1">
                <a:solidFill>
                  <a:srgbClr val="000000"/>
                </a:solidFill>
                <a:latin typeface="DejaVu Sans"/>
                <a:ea typeface="DejaVu Sans"/>
              </a:rPr>
              <a:t>Question 6 </a:t>
            </a:r>
            <a:endParaRPr lang="en-US" sz="2400" b="0" strike="noStrike" spc="-1">
              <a:latin typeface="Arial"/>
            </a:endParaRPr>
          </a:p>
        </p:txBody>
      </p:sp>
      <p:sp>
        <p:nvSpPr>
          <p:cNvPr id="113" name="CustomShape 2"/>
          <p:cNvSpPr/>
          <p:nvPr/>
        </p:nvSpPr>
        <p:spPr>
          <a:xfrm>
            <a:off x="335520" y="1268280"/>
            <a:ext cx="10742040" cy="50295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endParaRPr lang="en-US" sz="1800" b="0" strike="noStrike" spc="-1">
              <a:latin typeface="Arial"/>
            </a:endParaRPr>
          </a:p>
          <a:p>
            <a:pPr marL="195120" indent="-184680">
              <a:lnSpc>
                <a:spcPct val="100000"/>
              </a:lnSpc>
              <a:spcBef>
                <a:spcPts val="360"/>
              </a:spcBef>
              <a:buClr>
                <a:srgbClr val="008C4F"/>
              </a:buClr>
              <a:buSzPct val="80000"/>
              <a:buFont typeface="Wingdings" charset="2"/>
              <a:buChar char=""/>
            </a:pPr>
            <a:r>
              <a:rPr lang="en-US" sz="1800" b="0" strike="noStrike" spc="-1">
                <a:solidFill>
                  <a:srgbClr val="000000"/>
                </a:solidFill>
                <a:latin typeface="DejaVu Sans"/>
                <a:ea typeface="DejaVu Sans"/>
              </a:rPr>
              <a:t>Would you like to attend the lecture and Q&amp;A live in Goslar?</a:t>
            </a:r>
            <a:endParaRPr lang="en-US" sz="1800" b="0" strike="noStrike" spc="-1">
              <a:latin typeface="Arial"/>
            </a:endParaRPr>
          </a:p>
          <a:p>
            <a:pPr>
              <a:lnSpc>
                <a:spcPct val="100000"/>
              </a:lnSpc>
              <a:spcBef>
                <a:spcPts val="360"/>
              </a:spcBef>
            </a:pPr>
            <a:endParaRPr lang="en-US" sz="1800" b="0" strike="noStrike" spc="-1">
              <a:latin typeface="Arial"/>
            </a:endParaRPr>
          </a:p>
          <a:p>
            <a:pPr marL="432000" lvl="1" indent="-20952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Yes</a:t>
            </a:r>
            <a:endParaRPr lang="en-US" sz="1800" b="0" strike="noStrike" spc="-1">
              <a:latin typeface="Arial"/>
            </a:endParaRPr>
          </a:p>
          <a:p>
            <a:pPr marL="432000" lvl="1" indent="-209520">
              <a:lnSpc>
                <a:spcPct val="100000"/>
              </a:lnSpc>
              <a:spcBef>
                <a:spcPts val="360"/>
              </a:spcBef>
              <a:buClr>
                <a:srgbClr val="008C4F"/>
              </a:buClr>
              <a:buSzPct val="45000"/>
              <a:buFont typeface="OpenSymbol"/>
              <a:buChar char="—"/>
            </a:pPr>
            <a:r>
              <a:rPr lang="en-US" sz="1800" b="0" strike="noStrike" spc="-1">
                <a:solidFill>
                  <a:srgbClr val="000000"/>
                </a:solidFill>
                <a:latin typeface="DejaVu Sans"/>
                <a:ea typeface="DejaVu Sans"/>
              </a:rPr>
              <a:t>No</a:t>
            </a:r>
            <a:endParaRPr lang="en-US" sz="1800" b="0" strike="noStrike" spc="-1">
              <a:latin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CustomShape 1"/>
          <p:cNvSpPr/>
          <p:nvPr/>
        </p:nvSpPr>
        <p:spPr>
          <a:xfrm>
            <a:off x="335520" y="4406760"/>
            <a:ext cx="10740960" cy="1350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3000" b="1" strike="noStrike" cap="all" spc="-1">
                <a:solidFill>
                  <a:srgbClr val="008C4F"/>
                </a:solidFill>
                <a:latin typeface="Arial Unicode MS"/>
                <a:ea typeface="DejaVu Sans"/>
              </a:rPr>
              <a:t>An Inconvenient Problem</a:t>
            </a:r>
            <a:endParaRPr lang="en-US" sz="3000" b="0" strike="noStrike" spc="-1">
              <a:latin typeface="Arial"/>
            </a:endParaRPr>
          </a:p>
        </p:txBody>
      </p:sp>
      <p:sp>
        <p:nvSpPr>
          <p:cNvPr id="115" name="CustomShape 2"/>
          <p:cNvSpPr/>
          <p:nvPr/>
        </p:nvSpPr>
        <p:spPr>
          <a:xfrm>
            <a:off x="335520" y="2906640"/>
            <a:ext cx="10740960" cy="148788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3792</Words>
  <Application>Microsoft Office PowerPoint</Application>
  <PresentationFormat>Breitbild</PresentationFormat>
  <Paragraphs>422</Paragraphs>
  <Slides>64</Slides>
  <Notes>1</Notes>
  <HiddenSlides>0</HiddenSlides>
  <MMClips>0</MMClips>
  <ScaleCrop>false</ScaleCrop>
  <HeadingPairs>
    <vt:vector size="6" baseType="variant">
      <vt:variant>
        <vt:lpstr>Verwendete Schriftarten</vt:lpstr>
      </vt:variant>
      <vt:variant>
        <vt:i4>8</vt:i4>
      </vt:variant>
      <vt:variant>
        <vt:lpstr>Design</vt:lpstr>
      </vt:variant>
      <vt:variant>
        <vt:i4>2</vt:i4>
      </vt:variant>
      <vt:variant>
        <vt:lpstr>Folientitel</vt:lpstr>
      </vt:variant>
      <vt:variant>
        <vt:i4>64</vt:i4>
      </vt:variant>
    </vt:vector>
  </HeadingPairs>
  <TitlesOfParts>
    <vt:vector size="74" baseType="lpstr">
      <vt:lpstr>Arial</vt:lpstr>
      <vt:lpstr>Arial Unicode MS</vt:lpstr>
      <vt:lpstr>DejaVu Sans</vt:lpstr>
      <vt:lpstr>OpenSymbol</vt:lpstr>
      <vt:lpstr>Roboto</vt:lpstr>
      <vt:lpstr>Symbol</vt:lpstr>
      <vt:lpstr>Times New Roman</vt:lpstr>
      <vt:lpstr>Wingdings</vt:lpstr>
      <vt:lpstr>Office Theme</vt:lpstr>
      <vt:lpstr>Office Theme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Hooby</dc:creator>
  <dc:description/>
  <cp:lastModifiedBy>Theresa Sommer</cp:lastModifiedBy>
  <cp:revision>3580</cp:revision>
  <dcterms:created xsi:type="dcterms:W3CDTF">2013-05-21T09:22:36Z</dcterms:created>
  <dcterms:modified xsi:type="dcterms:W3CDTF">2023-03-15T10:29:43Z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5</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20</vt:i4>
  </property>
</Properties>
</file>